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League Spartan" panose="020B0604020202020204" charset="0"/>
      <p:regular r:id="rId13"/>
    </p:embeddedFont>
    <p:embeddedFont>
      <p:font typeface="Poppins Bold" panose="020B0604020202020204" charset="0"/>
      <p:regular r:id="rId14"/>
    </p:embeddedFont>
    <p:embeddedFont>
      <p:font typeface="Bebas Neue" panose="020B0604020202020204" charset="0"/>
      <p:regular r:id="rId15"/>
    </p:embeddedFont>
    <p:embeddedFont>
      <p:font typeface="Poppins" panose="020B0604020202020204" charset="0"/>
      <p:regular r:id="rId16"/>
    </p:embeddedFont>
    <p:embeddedFont>
      <p:font typeface="Telegraf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94622" autoAdjust="0"/>
  </p:normalViewPr>
  <p:slideViewPr>
    <p:cSldViewPr>
      <p:cViewPr varScale="1">
        <p:scale>
          <a:sx n="46" d="100"/>
          <a:sy n="46" d="100"/>
        </p:scale>
        <p:origin x="43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1710" y="2530877"/>
            <a:ext cx="8867272" cy="886727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27638" flipH="1">
            <a:off x="12662069" y="3669504"/>
            <a:ext cx="5935959" cy="7250027"/>
          </a:xfrm>
          <a:custGeom>
            <a:avLst/>
            <a:gdLst/>
            <a:ahLst/>
            <a:cxnLst/>
            <a:rect l="l" t="t" r="r" b="b"/>
            <a:pathLst>
              <a:path w="5935959" h="7250027">
                <a:moveTo>
                  <a:pt x="5935959" y="0"/>
                </a:moveTo>
                <a:lnTo>
                  <a:pt x="0" y="0"/>
                </a:lnTo>
                <a:lnTo>
                  <a:pt x="0" y="7250026"/>
                </a:lnTo>
                <a:lnTo>
                  <a:pt x="5935959" y="7250026"/>
                </a:lnTo>
                <a:lnTo>
                  <a:pt x="593595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473714" y="-311049"/>
            <a:ext cx="19190287" cy="1854099"/>
            <a:chOff x="0" y="0"/>
            <a:chExt cx="2704977" cy="2613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4977" cy="261345"/>
            </a:xfrm>
            <a:custGeom>
              <a:avLst/>
              <a:gdLst/>
              <a:ahLst/>
              <a:cxnLst/>
              <a:rect l="l" t="t" r="r" b="b"/>
              <a:pathLst>
                <a:path w="2704977" h="261345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59068" y="2891711"/>
            <a:ext cx="9589271" cy="346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47"/>
              </a:lnSpc>
            </a:pPr>
            <a:r>
              <a:rPr lang="en-US" sz="1166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Prompt Engineering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473714" y="8821861"/>
            <a:ext cx="2392797" cy="239279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182676" y="8230085"/>
            <a:ext cx="1183552" cy="118355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73714" y="2234989"/>
            <a:ext cx="1502414" cy="150241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753577" y="2692320"/>
            <a:ext cx="763469" cy="76346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411557" y="6478738"/>
            <a:ext cx="8566130" cy="622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69"/>
              </a:lnSpc>
            </a:pPr>
            <a:r>
              <a:rPr lang="en-US" sz="3099" spc="337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The Better You Explain, The Better The Response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59068" y="7742513"/>
            <a:ext cx="5690326" cy="54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Trainer : Syed Muhammad Taha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09487" y="610557"/>
            <a:ext cx="12616113" cy="525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44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Explore the world of Artificial Intelligence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3714" y="-311049"/>
            <a:ext cx="19190287" cy="1854099"/>
            <a:chOff x="0" y="0"/>
            <a:chExt cx="2704977" cy="2613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4977" cy="261345"/>
            </a:xfrm>
            <a:custGeom>
              <a:avLst/>
              <a:gdLst/>
              <a:ahLst/>
              <a:cxnLst/>
              <a:rect l="l" t="t" r="r" b="b"/>
              <a:pathLst>
                <a:path w="2704977" h="261345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353932"/>
            <a:ext cx="4553440" cy="6685813"/>
            <a:chOff x="0" y="0"/>
            <a:chExt cx="8744484" cy="128395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44483" cy="12839519"/>
            </a:xfrm>
            <a:custGeom>
              <a:avLst/>
              <a:gdLst/>
              <a:ahLst/>
              <a:cxnLst/>
              <a:rect l="l" t="t" r="r" b="b"/>
              <a:pathLst>
                <a:path w="8744483" h="12839519">
                  <a:moveTo>
                    <a:pt x="0" y="12188984"/>
                  </a:moveTo>
                  <a:lnTo>
                    <a:pt x="0" y="650536"/>
                  </a:lnTo>
                  <a:cubicBezTo>
                    <a:pt x="0" y="291029"/>
                    <a:pt x="297312" y="0"/>
                    <a:pt x="664581" y="0"/>
                  </a:cubicBezTo>
                  <a:lnTo>
                    <a:pt x="8079903" y="0"/>
                  </a:lnTo>
                  <a:cubicBezTo>
                    <a:pt x="8447171" y="0"/>
                    <a:pt x="8744483" y="292741"/>
                    <a:pt x="8744483" y="650536"/>
                  </a:cubicBezTo>
                  <a:lnTo>
                    <a:pt x="8744483" y="12188984"/>
                  </a:lnTo>
                  <a:cubicBezTo>
                    <a:pt x="8744483" y="12548490"/>
                    <a:pt x="8447171" y="12839519"/>
                    <a:pt x="8079903" y="12839519"/>
                  </a:cubicBezTo>
                  <a:lnTo>
                    <a:pt x="664581" y="12839519"/>
                  </a:lnTo>
                  <a:cubicBezTo>
                    <a:pt x="299061" y="12839519"/>
                    <a:pt x="0" y="12548490"/>
                    <a:pt x="0" y="12188984"/>
                  </a:cubicBezTo>
                  <a:close/>
                </a:path>
              </a:pathLst>
            </a:custGeom>
            <a:blipFill>
              <a:blip r:embed="rId2"/>
              <a:stretch>
                <a:fillRect l="-23414" r="-23414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928607" y="654100"/>
            <a:ext cx="10134157" cy="5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48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Generative AI Examples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154389" y="2353932"/>
            <a:ext cx="4334299" cy="6685813"/>
            <a:chOff x="0" y="0"/>
            <a:chExt cx="8323642" cy="128395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23642" cy="12839519"/>
            </a:xfrm>
            <a:custGeom>
              <a:avLst/>
              <a:gdLst/>
              <a:ahLst/>
              <a:cxnLst/>
              <a:rect l="l" t="t" r="r" b="b"/>
              <a:pathLst>
                <a:path w="8323642" h="12839519">
                  <a:moveTo>
                    <a:pt x="0" y="12188984"/>
                  </a:moveTo>
                  <a:lnTo>
                    <a:pt x="0" y="650536"/>
                  </a:lnTo>
                  <a:cubicBezTo>
                    <a:pt x="0" y="291029"/>
                    <a:pt x="283004" y="0"/>
                    <a:pt x="632597" y="0"/>
                  </a:cubicBezTo>
                  <a:lnTo>
                    <a:pt x="7691045" y="0"/>
                  </a:lnTo>
                  <a:cubicBezTo>
                    <a:pt x="8040638" y="0"/>
                    <a:pt x="8323642" y="292741"/>
                    <a:pt x="8323642" y="650536"/>
                  </a:cubicBezTo>
                  <a:lnTo>
                    <a:pt x="8323642" y="12188984"/>
                  </a:lnTo>
                  <a:cubicBezTo>
                    <a:pt x="8323642" y="12548490"/>
                    <a:pt x="8040638" y="12839519"/>
                    <a:pt x="7691045" y="12839519"/>
                  </a:cubicBezTo>
                  <a:lnTo>
                    <a:pt x="632597" y="12839519"/>
                  </a:lnTo>
                  <a:cubicBezTo>
                    <a:pt x="284669" y="12839519"/>
                    <a:pt x="0" y="12548490"/>
                    <a:pt x="0" y="12188984"/>
                  </a:cubicBezTo>
                  <a:close/>
                </a:path>
              </a:pathLst>
            </a:custGeom>
            <a:blipFill>
              <a:blip r:embed="rId3"/>
              <a:stretch>
                <a:fillRect l="-27126" r="-27126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925001" y="2353932"/>
            <a:ext cx="4334299" cy="6685813"/>
            <a:chOff x="0" y="0"/>
            <a:chExt cx="8323642" cy="128395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323642" cy="12839519"/>
            </a:xfrm>
            <a:custGeom>
              <a:avLst/>
              <a:gdLst/>
              <a:ahLst/>
              <a:cxnLst/>
              <a:rect l="l" t="t" r="r" b="b"/>
              <a:pathLst>
                <a:path w="8323642" h="12839519">
                  <a:moveTo>
                    <a:pt x="0" y="12188984"/>
                  </a:moveTo>
                  <a:lnTo>
                    <a:pt x="0" y="650536"/>
                  </a:lnTo>
                  <a:cubicBezTo>
                    <a:pt x="0" y="291029"/>
                    <a:pt x="283004" y="0"/>
                    <a:pt x="632597" y="0"/>
                  </a:cubicBezTo>
                  <a:lnTo>
                    <a:pt x="7691045" y="0"/>
                  </a:lnTo>
                  <a:cubicBezTo>
                    <a:pt x="8040638" y="0"/>
                    <a:pt x="8323642" y="292741"/>
                    <a:pt x="8323642" y="650536"/>
                  </a:cubicBezTo>
                  <a:lnTo>
                    <a:pt x="8323642" y="12188984"/>
                  </a:lnTo>
                  <a:cubicBezTo>
                    <a:pt x="8323642" y="12548490"/>
                    <a:pt x="8040638" y="12839519"/>
                    <a:pt x="7691045" y="12839519"/>
                  </a:cubicBezTo>
                  <a:lnTo>
                    <a:pt x="632597" y="12839519"/>
                  </a:lnTo>
                  <a:cubicBezTo>
                    <a:pt x="284669" y="12839519"/>
                    <a:pt x="0" y="12548490"/>
                    <a:pt x="0" y="12188984"/>
                  </a:cubicBezTo>
                  <a:close/>
                </a:path>
              </a:pathLst>
            </a:custGeom>
            <a:blipFill>
              <a:blip r:embed="rId4"/>
              <a:stretch>
                <a:fillRect l="-9098" t="-7573" r="-1324"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 flipV="1">
            <a:off x="5905322" y="5370422"/>
            <a:ext cx="92521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 flipV="1">
            <a:off x="11744236" y="5389472"/>
            <a:ext cx="92521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3938635" y="5970474"/>
            <a:ext cx="5201499" cy="520149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2793841" y="2743392"/>
            <a:ext cx="7674004" cy="9273720"/>
          </a:xfrm>
          <a:custGeom>
            <a:avLst/>
            <a:gdLst/>
            <a:ahLst/>
            <a:cxnLst/>
            <a:rect l="l" t="t" r="r" b="b"/>
            <a:pathLst>
              <a:path w="7674004" h="9273720">
                <a:moveTo>
                  <a:pt x="7674003" y="0"/>
                </a:moveTo>
                <a:lnTo>
                  <a:pt x="0" y="0"/>
                </a:lnTo>
                <a:lnTo>
                  <a:pt x="0" y="9273721"/>
                </a:lnTo>
                <a:lnTo>
                  <a:pt x="7674003" y="9273721"/>
                </a:lnTo>
                <a:lnTo>
                  <a:pt x="767400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349365" y="4352614"/>
            <a:ext cx="9589271" cy="163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166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84659" y="5711855"/>
            <a:ext cx="6918681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1893824" y="2465039"/>
            <a:ext cx="4154573" cy="41545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510357" y="2465039"/>
            <a:ext cx="1151346" cy="11513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907279" y="6089680"/>
            <a:ext cx="554372" cy="55437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3714" y="-311049"/>
            <a:ext cx="19190287" cy="1854099"/>
            <a:chOff x="0" y="0"/>
            <a:chExt cx="2704977" cy="2613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4977" cy="261345"/>
            </a:xfrm>
            <a:custGeom>
              <a:avLst/>
              <a:gdLst/>
              <a:ahLst/>
              <a:cxnLst/>
              <a:rect l="l" t="t" r="r" b="b"/>
              <a:pathLst>
                <a:path w="2704977" h="261345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29339" y="2324918"/>
            <a:ext cx="5568433" cy="5568433"/>
            <a:chOff x="0" y="0"/>
            <a:chExt cx="510419" cy="5104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0419" cy="510419"/>
            </a:xfrm>
            <a:custGeom>
              <a:avLst/>
              <a:gdLst/>
              <a:ahLst/>
              <a:cxnLst/>
              <a:rect l="l" t="t" r="r" b="b"/>
              <a:pathLst>
                <a:path w="510419" h="510419">
                  <a:moveTo>
                    <a:pt x="202237" y="0"/>
                  </a:moveTo>
                  <a:lnTo>
                    <a:pt x="308182" y="0"/>
                  </a:lnTo>
                  <a:cubicBezTo>
                    <a:pt x="419874" y="0"/>
                    <a:pt x="510419" y="90545"/>
                    <a:pt x="510419" y="202237"/>
                  </a:cubicBezTo>
                  <a:lnTo>
                    <a:pt x="510419" y="308182"/>
                  </a:lnTo>
                  <a:cubicBezTo>
                    <a:pt x="510419" y="419874"/>
                    <a:pt x="419874" y="510419"/>
                    <a:pt x="308182" y="510419"/>
                  </a:cubicBezTo>
                  <a:lnTo>
                    <a:pt x="202237" y="510419"/>
                  </a:lnTo>
                  <a:cubicBezTo>
                    <a:pt x="90545" y="510419"/>
                    <a:pt x="0" y="419874"/>
                    <a:pt x="0" y="308182"/>
                  </a:cubicBezTo>
                  <a:lnTo>
                    <a:pt x="0" y="202237"/>
                  </a:lnTo>
                  <a:cubicBezTo>
                    <a:pt x="0" y="90545"/>
                    <a:pt x="90545" y="0"/>
                    <a:pt x="2022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10419" cy="567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65394" y="2851745"/>
            <a:ext cx="5592845" cy="559284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38888" r="-38888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0" y="2161807"/>
            <a:ext cx="9479332" cy="3695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Understand what a prompt is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Learn how to communicate with AI properly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Practice basic formats &amp; improve outputs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Practice Exercise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648739" y="8266678"/>
            <a:ext cx="840809" cy="84080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60609" y="8184993"/>
            <a:ext cx="3256837" cy="325683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93502" y="2324918"/>
            <a:ext cx="795835" cy="79583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069766" y="6743332"/>
            <a:ext cx="554372" cy="5543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928607" y="654100"/>
            <a:ext cx="10134157" cy="525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44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Course Outline (Beginner Level)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132772" y="8860383"/>
            <a:ext cx="795835" cy="79583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3714" y="-311049"/>
            <a:ext cx="19190287" cy="1854099"/>
            <a:chOff x="0" y="0"/>
            <a:chExt cx="2704977" cy="2613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4977" cy="261345"/>
            </a:xfrm>
            <a:custGeom>
              <a:avLst/>
              <a:gdLst/>
              <a:ahLst/>
              <a:cxnLst/>
              <a:rect l="l" t="t" r="r" b="b"/>
              <a:pathLst>
                <a:path w="2704977" h="261345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6941" y="2033886"/>
            <a:ext cx="7203358" cy="3481681"/>
            <a:chOff x="0" y="0"/>
            <a:chExt cx="1015353" cy="4907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5353" cy="490762"/>
            </a:xfrm>
            <a:custGeom>
              <a:avLst/>
              <a:gdLst/>
              <a:ahLst/>
              <a:cxnLst/>
              <a:rect l="l" t="t" r="r" b="b"/>
              <a:pathLst>
                <a:path w="1015353" h="490762">
                  <a:moveTo>
                    <a:pt x="53738" y="0"/>
                  </a:moveTo>
                  <a:lnTo>
                    <a:pt x="961615" y="0"/>
                  </a:lnTo>
                  <a:cubicBezTo>
                    <a:pt x="991294" y="0"/>
                    <a:pt x="1015353" y="24059"/>
                    <a:pt x="1015353" y="53738"/>
                  </a:cubicBezTo>
                  <a:lnTo>
                    <a:pt x="1015353" y="437024"/>
                  </a:lnTo>
                  <a:cubicBezTo>
                    <a:pt x="1015353" y="466703"/>
                    <a:pt x="991294" y="490762"/>
                    <a:pt x="961615" y="490762"/>
                  </a:cubicBezTo>
                  <a:lnTo>
                    <a:pt x="53738" y="490762"/>
                  </a:lnTo>
                  <a:cubicBezTo>
                    <a:pt x="24059" y="490762"/>
                    <a:pt x="0" y="466703"/>
                    <a:pt x="0" y="437024"/>
                  </a:cubicBezTo>
                  <a:lnTo>
                    <a:pt x="0" y="53738"/>
                  </a:lnTo>
                  <a:cubicBezTo>
                    <a:pt x="0" y="24059"/>
                    <a:pt x="24059" y="0"/>
                    <a:pt x="5373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E1330">
                    <a:alpha val="20000"/>
                  </a:srgbClr>
                </a:gs>
                <a:gs pos="100000">
                  <a:srgbClr val="071740">
                    <a:alpha val="2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009EC3">
                      <a:alpha val="20000"/>
                    </a:srgbClr>
                  </a:gs>
                  <a:gs pos="100000">
                    <a:srgbClr val="00FBB2">
                      <a:alpha val="2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15353" cy="547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6505" y="2659594"/>
            <a:ext cx="6437897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prompt is just the instruction or message you give to an AI to get the result you want.</a:t>
            </a:r>
          </a:p>
          <a:p>
            <a:pPr algn="l">
              <a:lnSpc>
                <a:spcPts val="3909"/>
              </a:lnSpc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Think of it like talking to a super assistant — the better you explain, the better the response.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13774" y="6202495"/>
            <a:ext cx="7203358" cy="2074766"/>
            <a:chOff x="0" y="0"/>
            <a:chExt cx="1015353" cy="2924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15353" cy="292450"/>
            </a:xfrm>
            <a:custGeom>
              <a:avLst/>
              <a:gdLst/>
              <a:ahLst/>
              <a:cxnLst/>
              <a:rect l="l" t="t" r="r" b="b"/>
              <a:pathLst>
                <a:path w="1015353" h="292450">
                  <a:moveTo>
                    <a:pt x="53738" y="0"/>
                  </a:moveTo>
                  <a:lnTo>
                    <a:pt x="961615" y="0"/>
                  </a:lnTo>
                  <a:cubicBezTo>
                    <a:pt x="991294" y="0"/>
                    <a:pt x="1015353" y="24059"/>
                    <a:pt x="1015353" y="53738"/>
                  </a:cubicBezTo>
                  <a:lnTo>
                    <a:pt x="1015353" y="238711"/>
                  </a:lnTo>
                  <a:cubicBezTo>
                    <a:pt x="1015353" y="268390"/>
                    <a:pt x="991294" y="292450"/>
                    <a:pt x="961615" y="292450"/>
                  </a:cubicBezTo>
                  <a:lnTo>
                    <a:pt x="53738" y="292450"/>
                  </a:lnTo>
                  <a:cubicBezTo>
                    <a:pt x="24059" y="292450"/>
                    <a:pt x="0" y="268390"/>
                    <a:pt x="0" y="238711"/>
                  </a:cubicBezTo>
                  <a:lnTo>
                    <a:pt x="0" y="53738"/>
                  </a:lnTo>
                  <a:cubicBezTo>
                    <a:pt x="0" y="24059"/>
                    <a:pt x="24059" y="0"/>
                    <a:pt x="5373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E1330">
                    <a:alpha val="20000"/>
                  </a:srgbClr>
                </a:gs>
                <a:gs pos="100000">
                  <a:srgbClr val="071740">
                    <a:alpha val="2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009EC3">
                      <a:alpha val="20000"/>
                    </a:srgbClr>
                  </a:gs>
                  <a:gs pos="100000">
                    <a:srgbClr val="00FBB2">
                      <a:alpha val="2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15353" cy="34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49216" y="6953675"/>
            <a:ext cx="6468153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Summarize this paragraph in simple words so a 10-year-old can understand it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9216" y="6689370"/>
            <a:ext cx="5999181" cy="32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2299" b="1">
                <a:solidFill>
                  <a:srgbClr val="00B5BF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15571" y="2181159"/>
            <a:ext cx="6984391" cy="2800916"/>
            <a:chOff x="0" y="0"/>
            <a:chExt cx="984488" cy="3948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84488" cy="394805"/>
            </a:xfrm>
            <a:custGeom>
              <a:avLst/>
              <a:gdLst/>
              <a:ahLst/>
              <a:cxnLst/>
              <a:rect l="l" t="t" r="r" b="b"/>
              <a:pathLst>
                <a:path w="984488" h="394805">
                  <a:moveTo>
                    <a:pt x="55423" y="0"/>
                  </a:moveTo>
                  <a:lnTo>
                    <a:pt x="929065" y="0"/>
                  </a:lnTo>
                  <a:cubicBezTo>
                    <a:pt x="943765" y="0"/>
                    <a:pt x="957862" y="5839"/>
                    <a:pt x="968255" y="16233"/>
                  </a:cubicBezTo>
                  <a:cubicBezTo>
                    <a:pt x="978649" y="26627"/>
                    <a:pt x="984488" y="40724"/>
                    <a:pt x="984488" y="55423"/>
                  </a:cubicBezTo>
                  <a:lnTo>
                    <a:pt x="984488" y="339381"/>
                  </a:lnTo>
                  <a:cubicBezTo>
                    <a:pt x="984488" y="354081"/>
                    <a:pt x="978649" y="368178"/>
                    <a:pt x="968255" y="378571"/>
                  </a:cubicBezTo>
                  <a:cubicBezTo>
                    <a:pt x="957862" y="388965"/>
                    <a:pt x="943765" y="394805"/>
                    <a:pt x="929065" y="394805"/>
                  </a:cubicBezTo>
                  <a:lnTo>
                    <a:pt x="55423" y="394805"/>
                  </a:lnTo>
                  <a:cubicBezTo>
                    <a:pt x="40724" y="394805"/>
                    <a:pt x="26627" y="388965"/>
                    <a:pt x="16233" y="378571"/>
                  </a:cubicBezTo>
                  <a:cubicBezTo>
                    <a:pt x="5839" y="368178"/>
                    <a:pt x="0" y="354081"/>
                    <a:pt x="0" y="339381"/>
                  </a:cubicBezTo>
                  <a:lnTo>
                    <a:pt x="0" y="55423"/>
                  </a:lnTo>
                  <a:cubicBezTo>
                    <a:pt x="0" y="40724"/>
                    <a:pt x="5839" y="26627"/>
                    <a:pt x="16233" y="16233"/>
                  </a:cubicBezTo>
                  <a:cubicBezTo>
                    <a:pt x="26627" y="5839"/>
                    <a:pt x="40724" y="0"/>
                    <a:pt x="5542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984488" cy="451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96604" y="2524520"/>
            <a:ext cx="6801712" cy="2831446"/>
            <a:chOff x="0" y="0"/>
            <a:chExt cx="6101599" cy="254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101599" cy="2540000"/>
            </a:xfrm>
            <a:custGeom>
              <a:avLst/>
              <a:gdLst/>
              <a:ahLst/>
              <a:cxnLst/>
              <a:rect l="l" t="t" r="r" b="b"/>
              <a:pathLst>
                <a:path w="6101599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63523" y="0"/>
                    <a:pt x="366096" y="0"/>
                  </a:cubicBezTo>
                  <a:lnTo>
                    <a:pt x="5735503" y="0"/>
                  </a:lnTo>
                  <a:cubicBezTo>
                    <a:pt x="5938076" y="0"/>
                    <a:pt x="6101599" y="170180"/>
                    <a:pt x="6101599" y="381000"/>
                  </a:cubicBezTo>
                  <a:lnTo>
                    <a:pt x="6101599" y="2159000"/>
                  </a:lnTo>
                  <a:cubicBezTo>
                    <a:pt x="6101599" y="2369820"/>
                    <a:pt x="5938076" y="2540000"/>
                    <a:pt x="5735503" y="2540000"/>
                  </a:cubicBezTo>
                  <a:lnTo>
                    <a:pt x="366096" y="2540000"/>
                  </a:lnTo>
                  <a:cubicBezTo>
                    <a:pt x="163523" y="2540000"/>
                    <a:pt x="0" y="2369820"/>
                    <a:pt x="0" y="21590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1928607" y="654100"/>
            <a:ext cx="10134157" cy="5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48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is Prompt Engineering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6505" y="2377772"/>
            <a:ext cx="5999181" cy="32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2299" b="1">
                <a:solidFill>
                  <a:srgbClr val="00B5BF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033781" y="5994142"/>
            <a:ext cx="7203358" cy="3481681"/>
            <a:chOff x="0" y="0"/>
            <a:chExt cx="1015353" cy="49076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15353" cy="490762"/>
            </a:xfrm>
            <a:custGeom>
              <a:avLst/>
              <a:gdLst/>
              <a:ahLst/>
              <a:cxnLst/>
              <a:rect l="l" t="t" r="r" b="b"/>
              <a:pathLst>
                <a:path w="1015353" h="490762">
                  <a:moveTo>
                    <a:pt x="53738" y="0"/>
                  </a:moveTo>
                  <a:lnTo>
                    <a:pt x="961615" y="0"/>
                  </a:lnTo>
                  <a:cubicBezTo>
                    <a:pt x="991294" y="0"/>
                    <a:pt x="1015353" y="24059"/>
                    <a:pt x="1015353" y="53738"/>
                  </a:cubicBezTo>
                  <a:lnTo>
                    <a:pt x="1015353" y="437024"/>
                  </a:lnTo>
                  <a:cubicBezTo>
                    <a:pt x="1015353" y="466703"/>
                    <a:pt x="991294" y="490762"/>
                    <a:pt x="961615" y="490762"/>
                  </a:cubicBezTo>
                  <a:lnTo>
                    <a:pt x="53738" y="490762"/>
                  </a:lnTo>
                  <a:cubicBezTo>
                    <a:pt x="24059" y="490762"/>
                    <a:pt x="0" y="466703"/>
                    <a:pt x="0" y="437024"/>
                  </a:cubicBezTo>
                  <a:lnTo>
                    <a:pt x="0" y="53738"/>
                  </a:lnTo>
                  <a:cubicBezTo>
                    <a:pt x="0" y="24059"/>
                    <a:pt x="24059" y="0"/>
                    <a:pt x="5373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E1330">
                    <a:alpha val="20000"/>
                  </a:srgbClr>
                </a:gs>
                <a:gs pos="100000">
                  <a:srgbClr val="071740">
                    <a:alpha val="2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009EC3">
                      <a:alpha val="20000"/>
                    </a:srgbClr>
                  </a:gs>
                  <a:gs pos="100000">
                    <a:srgbClr val="00FBB2">
                      <a:alpha val="2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015353" cy="547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423345" y="6619849"/>
            <a:ext cx="6437897" cy="231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You're giving a clear instruction (</a:t>
            </a:r>
            <a:r>
              <a:rPr lang="en-US" sz="21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summarize</a:t>
            </a: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), adding a condition (</a:t>
            </a:r>
            <a:r>
              <a:rPr lang="en-US" sz="21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 simple words</a:t>
            </a: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), and defining the target audience (</a:t>
            </a:r>
            <a:r>
              <a:rPr lang="en-US" sz="21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10-year-old</a:t>
            </a: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— all of which help the AI give you exactly what you need.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23345" y="6338027"/>
            <a:ext cx="5999181" cy="32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2299" b="1">
                <a:solidFill>
                  <a:srgbClr val="00B5BF"/>
                </a:solidFill>
                <a:latin typeface="Poppins Bold"/>
                <a:ea typeface="Poppins Bold"/>
                <a:cs typeface="Poppins Bold"/>
                <a:sym typeface="Poppins Bold"/>
              </a:rPr>
              <a:t>Explanation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904321" y="2491553"/>
            <a:ext cx="7005190" cy="2943152"/>
            <a:chOff x="0" y="0"/>
            <a:chExt cx="1934599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34599" cy="812800"/>
            </a:xfrm>
            <a:custGeom>
              <a:avLst/>
              <a:gdLst/>
              <a:ahLst/>
              <a:cxnLst/>
              <a:rect l="l" t="t" r="r" b="b"/>
              <a:pathLst>
                <a:path w="1934599" h="812800">
                  <a:moveTo>
                    <a:pt x="70731" y="0"/>
                  </a:moveTo>
                  <a:lnTo>
                    <a:pt x="1863868" y="0"/>
                  </a:lnTo>
                  <a:cubicBezTo>
                    <a:pt x="1882627" y="0"/>
                    <a:pt x="1900618" y="7452"/>
                    <a:pt x="1913882" y="20717"/>
                  </a:cubicBezTo>
                  <a:cubicBezTo>
                    <a:pt x="1927147" y="33981"/>
                    <a:pt x="1934599" y="51972"/>
                    <a:pt x="1934599" y="70731"/>
                  </a:cubicBezTo>
                  <a:lnTo>
                    <a:pt x="1934599" y="742069"/>
                  </a:lnTo>
                  <a:cubicBezTo>
                    <a:pt x="1934599" y="760828"/>
                    <a:pt x="1927147" y="778819"/>
                    <a:pt x="1913882" y="792083"/>
                  </a:cubicBezTo>
                  <a:cubicBezTo>
                    <a:pt x="1900618" y="805348"/>
                    <a:pt x="1882627" y="812800"/>
                    <a:pt x="1863868" y="812800"/>
                  </a:cubicBezTo>
                  <a:lnTo>
                    <a:pt x="70731" y="812800"/>
                  </a:lnTo>
                  <a:cubicBezTo>
                    <a:pt x="51972" y="812800"/>
                    <a:pt x="33981" y="805348"/>
                    <a:pt x="20717" y="792083"/>
                  </a:cubicBezTo>
                  <a:cubicBezTo>
                    <a:pt x="7452" y="778819"/>
                    <a:pt x="0" y="760828"/>
                    <a:pt x="0" y="742069"/>
                  </a:cubicBezTo>
                  <a:lnTo>
                    <a:pt x="0" y="70731"/>
                  </a:lnTo>
                  <a:cubicBezTo>
                    <a:pt x="0" y="51972"/>
                    <a:pt x="7452" y="33981"/>
                    <a:pt x="20717" y="20717"/>
                  </a:cubicBezTo>
                  <a:cubicBezTo>
                    <a:pt x="33981" y="7452"/>
                    <a:pt x="51972" y="0"/>
                    <a:pt x="70731" y="0"/>
                  </a:cubicBezTo>
                  <a:close/>
                </a:path>
              </a:pathLst>
            </a:custGeom>
            <a:blipFill>
              <a:blip r:embed="rId2"/>
              <a:stretch>
                <a:fillRect t="-19081" b="-39794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3714" y="-311049"/>
            <a:ext cx="19190287" cy="1854099"/>
            <a:chOff x="0" y="0"/>
            <a:chExt cx="2704977" cy="2613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4977" cy="261345"/>
            </a:xfrm>
            <a:custGeom>
              <a:avLst/>
              <a:gdLst/>
              <a:ahLst/>
              <a:cxnLst/>
              <a:rect l="l" t="t" r="r" b="b"/>
              <a:pathLst>
                <a:path w="2704977" h="261345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80018" y="7842437"/>
            <a:ext cx="3617460" cy="361746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EC3">
                    <a:alpha val="50000"/>
                  </a:srgbClr>
                </a:gs>
                <a:gs pos="100000">
                  <a:srgbClr val="00FBB2">
                    <a:alpha val="5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60462" y="2053278"/>
            <a:ext cx="7574804" cy="2914100"/>
            <a:chOff x="0" y="0"/>
            <a:chExt cx="1067710" cy="4107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7710" cy="410759"/>
            </a:xfrm>
            <a:custGeom>
              <a:avLst/>
              <a:gdLst/>
              <a:ahLst/>
              <a:cxnLst/>
              <a:rect l="l" t="t" r="r" b="b"/>
              <a:pathLst>
                <a:path w="1067710" h="410759">
                  <a:moveTo>
                    <a:pt x="51103" y="0"/>
                  </a:moveTo>
                  <a:lnTo>
                    <a:pt x="1016607" y="0"/>
                  </a:lnTo>
                  <a:cubicBezTo>
                    <a:pt x="1044831" y="0"/>
                    <a:pt x="1067710" y="22880"/>
                    <a:pt x="1067710" y="51103"/>
                  </a:cubicBezTo>
                  <a:lnTo>
                    <a:pt x="1067710" y="359655"/>
                  </a:lnTo>
                  <a:cubicBezTo>
                    <a:pt x="1067710" y="373209"/>
                    <a:pt x="1062326" y="386207"/>
                    <a:pt x="1052743" y="395791"/>
                  </a:cubicBezTo>
                  <a:cubicBezTo>
                    <a:pt x="1043159" y="405374"/>
                    <a:pt x="1030161" y="410759"/>
                    <a:pt x="1016607" y="410759"/>
                  </a:cubicBezTo>
                  <a:lnTo>
                    <a:pt x="51103" y="410759"/>
                  </a:lnTo>
                  <a:cubicBezTo>
                    <a:pt x="22880" y="410759"/>
                    <a:pt x="0" y="387879"/>
                    <a:pt x="0" y="359655"/>
                  </a:cubicBezTo>
                  <a:lnTo>
                    <a:pt x="0" y="51103"/>
                  </a:lnTo>
                  <a:cubicBezTo>
                    <a:pt x="0" y="22880"/>
                    <a:pt x="22880" y="0"/>
                    <a:pt x="51103" y="0"/>
                  </a:cubicBezTo>
                  <a:close/>
                </a:path>
              </a:pathLst>
            </a:custGeom>
            <a:solidFill>
              <a:srgbClr val="0A354F">
                <a:alpha val="44706"/>
              </a:srgbClr>
            </a:solidFill>
            <a:ln w="38100" cap="rnd">
              <a:gradFill>
                <a:gsLst>
                  <a:gs pos="0">
                    <a:srgbClr val="009EC3">
                      <a:alpha val="45000"/>
                    </a:srgbClr>
                  </a:gs>
                  <a:gs pos="100000">
                    <a:srgbClr val="00FBB2">
                      <a:alpha val="45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067710" cy="46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93728" y="2727285"/>
            <a:ext cx="7574804" cy="2914100"/>
            <a:chOff x="0" y="0"/>
            <a:chExt cx="1067710" cy="4107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7710" cy="410759"/>
            </a:xfrm>
            <a:custGeom>
              <a:avLst/>
              <a:gdLst/>
              <a:ahLst/>
              <a:cxnLst/>
              <a:rect l="l" t="t" r="r" b="b"/>
              <a:pathLst>
                <a:path w="1067710" h="410759">
                  <a:moveTo>
                    <a:pt x="51103" y="0"/>
                  </a:moveTo>
                  <a:lnTo>
                    <a:pt x="1016607" y="0"/>
                  </a:lnTo>
                  <a:cubicBezTo>
                    <a:pt x="1044831" y="0"/>
                    <a:pt x="1067710" y="22880"/>
                    <a:pt x="1067710" y="51103"/>
                  </a:cubicBezTo>
                  <a:lnTo>
                    <a:pt x="1067710" y="359655"/>
                  </a:lnTo>
                  <a:cubicBezTo>
                    <a:pt x="1067710" y="373209"/>
                    <a:pt x="1062326" y="386207"/>
                    <a:pt x="1052743" y="395791"/>
                  </a:cubicBezTo>
                  <a:cubicBezTo>
                    <a:pt x="1043159" y="405374"/>
                    <a:pt x="1030161" y="410759"/>
                    <a:pt x="1016607" y="410759"/>
                  </a:cubicBezTo>
                  <a:lnTo>
                    <a:pt x="51103" y="410759"/>
                  </a:lnTo>
                  <a:cubicBezTo>
                    <a:pt x="22880" y="410759"/>
                    <a:pt x="0" y="387879"/>
                    <a:pt x="0" y="359655"/>
                  </a:cubicBezTo>
                  <a:lnTo>
                    <a:pt x="0" y="51103"/>
                  </a:lnTo>
                  <a:cubicBezTo>
                    <a:pt x="0" y="22880"/>
                    <a:pt x="22880" y="0"/>
                    <a:pt x="51103" y="0"/>
                  </a:cubicBezTo>
                  <a:close/>
                </a:path>
              </a:pathLst>
            </a:custGeom>
            <a:solidFill>
              <a:srgbClr val="0A354F">
                <a:alpha val="44706"/>
              </a:srgbClr>
            </a:solidFill>
            <a:ln w="38100" cap="rnd">
              <a:gradFill>
                <a:gsLst>
                  <a:gs pos="0">
                    <a:srgbClr val="009EC3">
                      <a:alpha val="45000"/>
                    </a:srgbClr>
                  </a:gs>
                  <a:gs pos="100000">
                    <a:srgbClr val="00FBB2">
                      <a:alpha val="45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067710" cy="46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89575" y="2605047"/>
            <a:ext cx="1071605" cy="1071605"/>
          </a:xfrm>
          <a:custGeom>
            <a:avLst/>
            <a:gdLst/>
            <a:ahLst/>
            <a:cxnLst/>
            <a:rect l="l" t="t" r="r" b="b"/>
            <a:pathLst>
              <a:path w="1071605" h="1071605">
                <a:moveTo>
                  <a:pt x="0" y="0"/>
                </a:moveTo>
                <a:lnTo>
                  <a:pt x="1071604" y="0"/>
                </a:lnTo>
                <a:lnTo>
                  <a:pt x="1071604" y="1071605"/>
                </a:lnTo>
                <a:lnTo>
                  <a:pt x="0" y="1071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637584" y="3249484"/>
            <a:ext cx="1004018" cy="1041905"/>
          </a:xfrm>
          <a:custGeom>
            <a:avLst/>
            <a:gdLst/>
            <a:ahLst/>
            <a:cxnLst/>
            <a:rect l="l" t="t" r="r" b="b"/>
            <a:pathLst>
              <a:path w="1004018" h="1041905">
                <a:moveTo>
                  <a:pt x="0" y="0"/>
                </a:moveTo>
                <a:lnTo>
                  <a:pt x="1004017" y="0"/>
                </a:lnTo>
                <a:lnTo>
                  <a:pt x="1004017" y="1041906"/>
                </a:lnTo>
                <a:lnTo>
                  <a:pt x="0" y="1041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256865" y="3062160"/>
            <a:ext cx="529279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clear description of what you want the AI to do, like write, explain, summarize, etc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56865" y="2605047"/>
            <a:ext cx="2276749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B5BF"/>
                </a:solidFill>
                <a:latin typeface="Poppins Bold"/>
                <a:ea typeface="Poppins Bold"/>
                <a:cs typeface="Poppins Bold"/>
                <a:sym typeface="Poppins Bold"/>
              </a:rPr>
              <a:t>Instructions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90131" y="3522360"/>
            <a:ext cx="5292799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main content or subject the AI will use to generate a response, such as a paragraph, topic, or data.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7127740" y="8820813"/>
            <a:ext cx="1588832" cy="158883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46212" y="5481728"/>
            <a:ext cx="7574804" cy="2914100"/>
            <a:chOff x="0" y="0"/>
            <a:chExt cx="1067710" cy="41075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67710" cy="410759"/>
            </a:xfrm>
            <a:custGeom>
              <a:avLst/>
              <a:gdLst/>
              <a:ahLst/>
              <a:cxnLst/>
              <a:rect l="l" t="t" r="r" b="b"/>
              <a:pathLst>
                <a:path w="1067710" h="410759">
                  <a:moveTo>
                    <a:pt x="51103" y="0"/>
                  </a:moveTo>
                  <a:lnTo>
                    <a:pt x="1016607" y="0"/>
                  </a:lnTo>
                  <a:cubicBezTo>
                    <a:pt x="1044831" y="0"/>
                    <a:pt x="1067710" y="22880"/>
                    <a:pt x="1067710" y="51103"/>
                  </a:cubicBezTo>
                  <a:lnTo>
                    <a:pt x="1067710" y="359655"/>
                  </a:lnTo>
                  <a:cubicBezTo>
                    <a:pt x="1067710" y="373209"/>
                    <a:pt x="1062326" y="386207"/>
                    <a:pt x="1052743" y="395791"/>
                  </a:cubicBezTo>
                  <a:cubicBezTo>
                    <a:pt x="1043159" y="405374"/>
                    <a:pt x="1030161" y="410759"/>
                    <a:pt x="1016607" y="410759"/>
                  </a:cubicBezTo>
                  <a:lnTo>
                    <a:pt x="51103" y="410759"/>
                  </a:lnTo>
                  <a:cubicBezTo>
                    <a:pt x="22880" y="410759"/>
                    <a:pt x="0" y="387879"/>
                    <a:pt x="0" y="359655"/>
                  </a:cubicBezTo>
                  <a:lnTo>
                    <a:pt x="0" y="51103"/>
                  </a:lnTo>
                  <a:cubicBezTo>
                    <a:pt x="0" y="22880"/>
                    <a:pt x="22880" y="0"/>
                    <a:pt x="51103" y="0"/>
                  </a:cubicBezTo>
                  <a:close/>
                </a:path>
              </a:pathLst>
            </a:custGeom>
            <a:solidFill>
              <a:srgbClr val="0A354F">
                <a:alpha val="44706"/>
              </a:srgbClr>
            </a:solidFill>
            <a:ln w="38100" cap="rnd">
              <a:gradFill>
                <a:gsLst>
                  <a:gs pos="0">
                    <a:srgbClr val="009EC3">
                      <a:alpha val="45000"/>
                    </a:srgbClr>
                  </a:gs>
                  <a:gs pos="100000">
                    <a:srgbClr val="00FBB2">
                      <a:alpha val="45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067710" cy="46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90068" y="6003928"/>
            <a:ext cx="1004018" cy="1041905"/>
          </a:xfrm>
          <a:custGeom>
            <a:avLst/>
            <a:gdLst/>
            <a:ahLst/>
            <a:cxnLst/>
            <a:rect l="l" t="t" r="r" b="b"/>
            <a:pathLst>
              <a:path w="1004018" h="1041905">
                <a:moveTo>
                  <a:pt x="0" y="0"/>
                </a:moveTo>
                <a:lnTo>
                  <a:pt x="1004018" y="0"/>
                </a:lnTo>
                <a:lnTo>
                  <a:pt x="1004018" y="1041905"/>
                </a:lnTo>
                <a:lnTo>
                  <a:pt x="0" y="1041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542615" y="6276804"/>
            <a:ext cx="5292799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Any helpful background information that gives the AI a better understanding of the task or audience.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849128" y="6003928"/>
            <a:ext cx="7574804" cy="2914100"/>
            <a:chOff x="0" y="0"/>
            <a:chExt cx="1067710" cy="41075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67710" cy="410759"/>
            </a:xfrm>
            <a:custGeom>
              <a:avLst/>
              <a:gdLst/>
              <a:ahLst/>
              <a:cxnLst/>
              <a:rect l="l" t="t" r="r" b="b"/>
              <a:pathLst>
                <a:path w="1067710" h="410759">
                  <a:moveTo>
                    <a:pt x="51103" y="0"/>
                  </a:moveTo>
                  <a:lnTo>
                    <a:pt x="1016607" y="0"/>
                  </a:lnTo>
                  <a:cubicBezTo>
                    <a:pt x="1044831" y="0"/>
                    <a:pt x="1067710" y="22880"/>
                    <a:pt x="1067710" y="51103"/>
                  </a:cubicBezTo>
                  <a:lnTo>
                    <a:pt x="1067710" y="359655"/>
                  </a:lnTo>
                  <a:cubicBezTo>
                    <a:pt x="1067710" y="373209"/>
                    <a:pt x="1062326" y="386207"/>
                    <a:pt x="1052743" y="395791"/>
                  </a:cubicBezTo>
                  <a:cubicBezTo>
                    <a:pt x="1043159" y="405374"/>
                    <a:pt x="1030161" y="410759"/>
                    <a:pt x="1016607" y="410759"/>
                  </a:cubicBezTo>
                  <a:lnTo>
                    <a:pt x="51103" y="410759"/>
                  </a:lnTo>
                  <a:cubicBezTo>
                    <a:pt x="22880" y="410759"/>
                    <a:pt x="0" y="387879"/>
                    <a:pt x="0" y="359655"/>
                  </a:cubicBezTo>
                  <a:lnTo>
                    <a:pt x="0" y="51103"/>
                  </a:lnTo>
                  <a:cubicBezTo>
                    <a:pt x="0" y="22880"/>
                    <a:pt x="22880" y="0"/>
                    <a:pt x="51103" y="0"/>
                  </a:cubicBezTo>
                  <a:close/>
                </a:path>
              </a:pathLst>
            </a:custGeom>
            <a:solidFill>
              <a:srgbClr val="0A354F">
                <a:alpha val="44706"/>
              </a:srgbClr>
            </a:solidFill>
            <a:ln w="38100" cap="rnd">
              <a:gradFill>
                <a:gsLst>
                  <a:gs pos="0">
                    <a:srgbClr val="009EC3">
                      <a:alpha val="45000"/>
                    </a:srgbClr>
                  </a:gs>
                  <a:gs pos="100000">
                    <a:srgbClr val="00FBB2">
                      <a:alpha val="45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067710" cy="46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278241" y="6555697"/>
            <a:ext cx="1071605" cy="1071605"/>
          </a:xfrm>
          <a:custGeom>
            <a:avLst/>
            <a:gdLst/>
            <a:ahLst/>
            <a:cxnLst/>
            <a:rect l="l" t="t" r="r" b="b"/>
            <a:pathLst>
              <a:path w="1071605" h="1071605">
                <a:moveTo>
                  <a:pt x="0" y="0"/>
                </a:moveTo>
                <a:lnTo>
                  <a:pt x="1071604" y="0"/>
                </a:lnTo>
                <a:lnTo>
                  <a:pt x="1071604" y="1071605"/>
                </a:lnTo>
                <a:lnTo>
                  <a:pt x="0" y="1071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1645531" y="6799998"/>
            <a:ext cx="5482210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 way you want the response presented — like a list, paragraph, table, or specific tone or style.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28607" y="654100"/>
            <a:ext cx="10134157" cy="5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48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Basic Prompt Structure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542615" y="5824628"/>
            <a:ext cx="2276749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B5BF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990131" y="3074174"/>
            <a:ext cx="2276749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B5BF"/>
                </a:solidFill>
                <a:latin typeface="Poppins Bold"/>
                <a:ea typeface="Poppins Bold"/>
                <a:cs typeface="Poppins Bold"/>
                <a:sym typeface="Poppins Bold"/>
              </a:rPr>
              <a:t>Input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645531" y="6333954"/>
            <a:ext cx="2276749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B5BF"/>
                </a:solidFill>
                <a:latin typeface="Poppins Bold"/>
                <a:ea typeface="Poppins Bold"/>
                <a:cs typeface="Poppins Bold"/>
                <a:sym typeface="Poppins Bold"/>
              </a:rPr>
              <a:t>Input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3714" y="-311049"/>
            <a:ext cx="19190287" cy="1854099"/>
            <a:chOff x="0" y="0"/>
            <a:chExt cx="2704977" cy="2613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4977" cy="261345"/>
            </a:xfrm>
            <a:custGeom>
              <a:avLst/>
              <a:gdLst/>
              <a:ahLst/>
              <a:cxnLst/>
              <a:rect l="l" t="t" r="r" b="b"/>
              <a:pathLst>
                <a:path w="2704977" h="261345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8758" y="2470508"/>
            <a:ext cx="7574804" cy="3004869"/>
            <a:chOff x="0" y="0"/>
            <a:chExt cx="1067710" cy="4235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7710" cy="423553"/>
            </a:xfrm>
            <a:custGeom>
              <a:avLst/>
              <a:gdLst/>
              <a:ahLst/>
              <a:cxnLst/>
              <a:rect l="l" t="t" r="r" b="b"/>
              <a:pathLst>
                <a:path w="1067710" h="423553">
                  <a:moveTo>
                    <a:pt x="51103" y="0"/>
                  </a:moveTo>
                  <a:lnTo>
                    <a:pt x="1016607" y="0"/>
                  </a:lnTo>
                  <a:cubicBezTo>
                    <a:pt x="1044831" y="0"/>
                    <a:pt x="1067710" y="22880"/>
                    <a:pt x="1067710" y="51103"/>
                  </a:cubicBezTo>
                  <a:lnTo>
                    <a:pt x="1067710" y="372450"/>
                  </a:lnTo>
                  <a:cubicBezTo>
                    <a:pt x="1067710" y="386003"/>
                    <a:pt x="1062326" y="399001"/>
                    <a:pt x="1052743" y="408585"/>
                  </a:cubicBezTo>
                  <a:cubicBezTo>
                    <a:pt x="1043159" y="418169"/>
                    <a:pt x="1030161" y="423553"/>
                    <a:pt x="1016607" y="423553"/>
                  </a:cubicBezTo>
                  <a:lnTo>
                    <a:pt x="51103" y="423553"/>
                  </a:lnTo>
                  <a:cubicBezTo>
                    <a:pt x="22880" y="423553"/>
                    <a:pt x="0" y="400673"/>
                    <a:pt x="0" y="372450"/>
                  </a:cubicBezTo>
                  <a:lnTo>
                    <a:pt x="0" y="51103"/>
                  </a:lnTo>
                  <a:cubicBezTo>
                    <a:pt x="0" y="22880"/>
                    <a:pt x="22880" y="0"/>
                    <a:pt x="51103" y="0"/>
                  </a:cubicBezTo>
                  <a:close/>
                </a:path>
              </a:pathLst>
            </a:custGeom>
            <a:solidFill>
              <a:srgbClr val="0A354F">
                <a:alpha val="44706"/>
              </a:srgbClr>
            </a:solidFill>
            <a:ln w="38100" cap="rnd">
              <a:gradFill>
                <a:gsLst>
                  <a:gs pos="0">
                    <a:srgbClr val="009EC3">
                      <a:alpha val="45000"/>
                    </a:srgbClr>
                  </a:gs>
                  <a:gs pos="100000">
                    <a:srgbClr val="00FBB2">
                      <a:alpha val="45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67710" cy="480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06941" y="3392956"/>
            <a:ext cx="1159972" cy="1159972"/>
          </a:xfrm>
          <a:custGeom>
            <a:avLst/>
            <a:gdLst/>
            <a:ahLst/>
            <a:cxnLst/>
            <a:rect l="l" t="t" r="r" b="b"/>
            <a:pathLst>
              <a:path w="1159972" h="1159972">
                <a:moveTo>
                  <a:pt x="0" y="0"/>
                </a:moveTo>
                <a:lnTo>
                  <a:pt x="1159972" y="0"/>
                </a:lnTo>
                <a:lnTo>
                  <a:pt x="1159972" y="1159973"/>
                </a:lnTo>
                <a:lnTo>
                  <a:pt x="0" y="1159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49175" y="3016333"/>
            <a:ext cx="529279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Asking the model to perform a task without giving any examples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65161" y="2724233"/>
            <a:ext cx="146207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B5BF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6941" y="1909803"/>
            <a:ext cx="6120882" cy="56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5"/>
              </a:lnSpc>
            </a:pPr>
            <a:r>
              <a:rPr lang="en-US" sz="3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Zero-Shot Prompting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050316" y="-943770"/>
            <a:ext cx="2233215" cy="223321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372508" y="9040750"/>
            <a:ext cx="1588832" cy="158883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928607" y="654100"/>
            <a:ext cx="10134157" cy="5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48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Types of Prompt Engineering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49175" y="4036732"/>
            <a:ext cx="146207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B5BF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49175" y="4347112"/>
            <a:ext cx="529279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Translate this sentence to French: I love programming.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43598" y="6560422"/>
            <a:ext cx="7574804" cy="3004869"/>
            <a:chOff x="0" y="0"/>
            <a:chExt cx="1067710" cy="42355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67710" cy="423553"/>
            </a:xfrm>
            <a:custGeom>
              <a:avLst/>
              <a:gdLst/>
              <a:ahLst/>
              <a:cxnLst/>
              <a:rect l="l" t="t" r="r" b="b"/>
              <a:pathLst>
                <a:path w="1067710" h="423553">
                  <a:moveTo>
                    <a:pt x="51103" y="0"/>
                  </a:moveTo>
                  <a:lnTo>
                    <a:pt x="1016607" y="0"/>
                  </a:lnTo>
                  <a:cubicBezTo>
                    <a:pt x="1044831" y="0"/>
                    <a:pt x="1067710" y="22880"/>
                    <a:pt x="1067710" y="51103"/>
                  </a:cubicBezTo>
                  <a:lnTo>
                    <a:pt x="1067710" y="372450"/>
                  </a:lnTo>
                  <a:cubicBezTo>
                    <a:pt x="1067710" y="386003"/>
                    <a:pt x="1062326" y="399001"/>
                    <a:pt x="1052743" y="408585"/>
                  </a:cubicBezTo>
                  <a:cubicBezTo>
                    <a:pt x="1043159" y="418169"/>
                    <a:pt x="1030161" y="423553"/>
                    <a:pt x="1016607" y="423553"/>
                  </a:cubicBezTo>
                  <a:lnTo>
                    <a:pt x="51103" y="423553"/>
                  </a:lnTo>
                  <a:cubicBezTo>
                    <a:pt x="22880" y="423553"/>
                    <a:pt x="0" y="400673"/>
                    <a:pt x="0" y="372450"/>
                  </a:cubicBezTo>
                  <a:lnTo>
                    <a:pt x="0" y="51103"/>
                  </a:lnTo>
                  <a:cubicBezTo>
                    <a:pt x="0" y="22880"/>
                    <a:pt x="22880" y="0"/>
                    <a:pt x="51103" y="0"/>
                  </a:cubicBezTo>
                  <a:close/>
                </a:path>
              </a:pathLst>
            </a:custGeom>
            <a:solidFill>
              <a:srgbClr val="0A354F">
                <a:alpha val="44706"/>
              </a:srgbClr>
            </a:solidFill>
            <a:ln w="38100" cap="rnd">
              <a:gradFill>
                <a:gsLst>
                  <a:gs pos="0">
                    <a:srgbClr val="009EC3">
                      <a:alpha val="45000"/>
                    </a:srgbClr>
                  </a:gs>
                  <a:gs pos="100000">
                    <a:srgbClr val="00FBB2">
                      <a:alpha val="45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067710" cy="480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981782" y="7482870"/>
            <a:ext cx="1159972" cy="1159972"/>
          </a:xfrm>
          <a:custGeom>
            <a:avLst/>
            <a:gdLst/>
            <a:ahLst/>
            <a:cxnLst/>
            <a:rect l="l" t="t" r="r" b="b"/>
            <a:pathLst>
              <a:path w="1159972" h="1159972">
                <a:moveTo>
                  <a:pt x="0" y="0"/>
                </a:moveTo>
                <a:lnTo>
                  <a:pt x="1159972" y="0"/>
                </a:lnTo>
                <a:lnTo>
                  <a:pt x="1159972" y="1159973"/>
                </a:lnTo>
                <a:lnTo>
                  <a:pt x="0" y="1159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524015" y="7106247"/>
            <a:ext cx="529279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Asking the model to perform a task without giving any examples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40001" y="6814147"/>
            <a:ext cx="146207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B5BF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1307" y="5999717"/>
            <a:ext cx="6120882" cy="56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5"/>
              </a:lnSpc>
            </a:pPr>
            <a:r>
              <a:rPr lang="en-US" sz="3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One-Shot Prompting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524015" y="8126646"/>
            <a:ext cx="146207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B5BF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24015" y="8437026"/>
            <a:ext cx="529279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Translate this sentence to French: I love programming.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475512" y="2360473"/>
            <a:ext cx="7574804" cy="3797996"/>
            <a:chOff x="0" y="0"/>
            <a:chExt cx="1067710" cy="53534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67710" cy="535349"/>
            </a:xfrm>
            <a:custGeom>
              <a:avLst/>
              <a:gdLst/>
              <a:ahLst/>
              <a:cxnLst/>
              <a:rect l="l" t="t" r="r" b="b"/>
              <a:pathLst>
                <a:path w="1067710" h="535349">
                  <a:moveTo>
                    <a:pt x="51103" y="0"/>
                  </a:moveTo>
                  <a:lnTo>
                    <a:pt x="1016607" y="0"/>
                  </a:lnTo>
                  <a:cubicBezTo>
                    <a:pt x="1044831" y="0"/>
                    <a:pt x="1067710" y="22880"/>
                    <a:pt x="1067710" y="51103"/>
                  </a:cubicBezTo>
                  <a:lnTo>
                    <a:pt x="1067710" y="484245"/>
                  </a:lnTo>
                  <a:cubicBezTo>
                    <a:pt x="1067710" y="512469"/>
                    <a:pt x="1044831" y="535349"/>
                    <a:pt x="1016607" y="535349"/>
                  </a:cubicBezTo>
                  <a:lnTo>
                    <a:pt x="51103" y="535349"/>
                  </a:lnTo>
                  <a:cubicBezTo>
                    <a:pt x="22880" y="535349"/>
                    <a:pt x="0" y="512469"/>
                    <a:pt x="0" y="484245"/>
                  </a:cubicBezTo>
                  <a:lnTo>
                    <a:pt x="0" y="51103"/>
                  </a:lnTo>
                  <a:cubicBezTo>
                    <a:pt x="0" y="22880"/>
                    <a:pt x="22880" y="0"/>
                    <a:pt x="51103" y="0"/>
                  </a:cubicBezTo>
                  <a:close/>
                </a:path>
              </a:pathLst>
            </a:custGeom>
            <a:solidFill>
              <a:srgbClr val="0A354F">
                <a:alpha val="44706"/>
              </a:srgbClr>
            </a:solidFill>
            <a:ln w="38100" cap="rnd">
              <a:gradFill>
                <a:gsLst>
                  <a:gs pos="0">
                    <a:srgbClr val="009EC3">
                      <a:alpha val="45000"/>
                    </a:srgbClr>
                  </a:gs>
                  <a:gs pos="100000">
                    <a:srgbClr val="00FBB2">
                      <a:alpha val="45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1067710" cy="59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9845398" y="3591163"/>
            <a:ext cx="1159972" cy="1159972"/>
          </a:xfrm>
          <a:custGeom>
            <a:avLst/>
            <a:gdLst/>
            <a:ahLst/>
            <a:cxnLst/>
            <a:rect l="l" t="t" r="r" b="b"/>
            <a:pathLst>
              <a:path w="1159972" h="1159972">
                <a:moveTo>
                  <a:pt x="0" y="0"/>
                </a:moveTo>
                <a:lnTo>
                  <a:pt x="1159972" y="0"/>
                </a:lnTo>
                <a:lnTo>
                  <a:pt x="1159972" y="1159972"/>
                </a:lnTo>
                <a:lnTo>
                  <a:pt x="0" y="1159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1255929" y="2906298"/>
            <a:ext cx="5292799" cy="171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spc="-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Break complex tasks into steps. This gives better &amp; more accurate responses. AI handles complex problems better when they are split into small logical steps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271915" y="2614198"/>
            <a:ext cx="146207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B5BF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845398" y="1799768"/>
            <a:ext cx="6835032" cy="56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5"/>
              </a:lnSpc>
            </a:pPr>
            <a:r>
              <a:rPr lang="en-US" sz="3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Chain-of-Thought Prompting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271915" y="4693985"/>
            <a:ext cx="146207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B5BF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271915" y="5004365"/>
            <a:ext cx="5292799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Explain function in python, then, give a simple example that adds two numbers.</a:t>
            </a:r>
          </a:p>
          <a:p>
            <a:pPr algn="just">
              <a:lnSpc>
                <a:spcPts val="3400"/>
              </a:lnSpc>
            </a:pPr>
            <a:endParaRPr lang="en-US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9475512" y="7104488"/>
            <a:ext cx="7574804" cy="3004869"/>
            <a:chOff x="0" y="0"/>
            <a:chExt cx="1067710" cy="42355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67710" cy="423553"/>
            </a:xfrm>
            <a:custGeom>
              <a:avLst/>
              <a:gdLst/>
              <a:ahLst/>
              <a:cxnLst/>
              <a:rect l="l" t="t" r="r" b="b"/>
              <a:pathLst>
                <a:path w="1067710" h="423553">
                  <a:moveTo>
                    <a:pt x="51103" y="0"/>
                  </a:moveTo>
                  <a:lnTo>
                    <a:pt x="1016607" y="0"/>
                  </a:lnTo>
                  <a:cubicBezTo>
                    <a:pt x="1044831" y="0"/>
                    <a:pt x="1067710" y="22880"/>
                    <a:pt x="1067710" y="51103"/>
                  </a:cubicBezTo>
                  <a:lnTo>
                    <a:pt x="1067710" y="372450"/>
                  </a:lnTo>
                  <a:cubicBezTo>
                    <a:pt x="1067710" y="386003"/>
                    <a:pt x="1062326" y="399001"/>
                    <a:pt x="1052743" y="408585"/>
                  </a:cubicBezTo>
                  <a:cubicBezTo>
                    <a:pt x="1043159" y="418169"/>
                    <a:pt x="1030161" y="423553"/>
                    <a:pt x="1016607" y="423553"/>
                  </a:cubicBezTo>
                  <a:lnTo>
                    <a:pt x="51103" y="423553"/>
                  </a:lnTo>
                  <a:cubicBezTo>
                    <a:pt x="22880" y="423553"/>
                    <a:pt x="0" y="400673"/>
                    <a:pt x="0" y="372450"/>
                  </a:cubicBezTo>
                  <a:lnTo>
                    <a:pt x="0" y="51103"/>
                  </a:lnTo>
                  <a:cubicBezTo>
                    <a:pt x="0" y="22880"/>
                    <a:pt x="22880" y="0"/>
                    <a:pt x="51103" y="0"/>
                  </a:cubicBezTo>
                  <a:close/>
                </a:path>
              </a:pathLst>
            </a:custGeom>
            <a:solidFill>
              <a:srgbClr val="0A354F">
                <a:alpha val="44706"/>
              </a:srgbClr>
            </a:solidFill>
            <a:ln w="38100" cap="rnd">
              <a:gradFill>
                <a:gsLst>
                  <a:gs pos="0">
                    <a:srgbClr val="009EC3">
                      <a:alpha val="45000"/>
                    </a:srgbClr>
                  </a:gs>
                  <a:gs pos="100000">
                    <a:srgbClr val="00FBB2">
                      <a:alpha val="45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1067710" cy="480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9713695" y="8026936"/>
            <a:ext cx="1159972" cy="1159972"/>
          </a:xfrm>
          <a:custGeom>
            <a:avLst/>
            <a:gdLst/>
            <a:ahLst/>
            <a:cxnLst/>
            <a:rect l="l" t="t" r="r" b="b"/>
            <a:pathLst>
              <a:path w="1159972" h="1159972">
                <a:moveTo>
                  <a:pt x="0" y="0"/>
                </a:moveTo>
                <a:lnTo>
                  <a:pt x="1159973" y="0"/>
                </a:lnTo>
                <a:lnTo>
                  <a:pt x="1159973" y="1159972"/>
                </a:lnTo>
                <a:lnTo>
                  <a:pt x="0" y="1159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11255929" y="7650313"/>
            <a:ext cx="5424502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 can tell the AI what role to play, this gives it context &amp; helps it answer better.</a:t>
            </a:r>
          </a:p>
          <a:p>
            <a:pPr algn="l">
              <a:lnSpc>
                <a:spcPts val="3400"/>
              </a:lnSpc>
            </a:pPr>
            <a:endParaRPr lang="en-US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1271915" y="7358213"/>
            <a:ext cx="146207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B5BF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723220" y="6543783"/>
            <a:ext cx="6120882" cy="56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5"/>
              </a:lnSpc>
            </a:pPr>
            <a:r>
              <a:rPr lang="en-US" sz="3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Role-Base Prompting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255929" y="8670711"/>
            <a:ext cx="146207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B5BF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255929" y="8981091"/>
            <a:ext cx="529279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 as a psychologist. Give advice to a student dealing with exam stress.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3714" y="-311049"/>
            <a:ext cx="19190287" cy="1854099"/>
            <a:chOff x="0" y="0"/>
            <a:chExt cx="2704977" cy="2613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4977" cy="261345"/>
            </a:xfrm>
            <a:custGeom>
              <a:avLst/>
              <a:gdLst/>
              <a:ahLst/>
              <a:cxnLst/>
              <a:rect l="l" t="t" r="r" b="b"/>
              <a:pathLst>
                <a:path w="2704977" h="261345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85144" y="1922356"/>
            <a:ext cx="5107298" cy="56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5"/>
              </a:lnSpc>
            </a:pPr>
            <a:r>
              <a:rPr lang="en-US" sz="3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Zero-Shot Prompting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127740" y="-1092705"/>
            <a:ext cx="2233215" cy="22332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28607" y="654100"/>
            <a:ext cx="10134157" cy="5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48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Types with real examples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27966" y="2483061"/>
            <a:ext cx="5924216" cy="1945901"/>
            <a:chOff x="0" y="0"/>
            <a:chExt cx="835051" cy="27428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35051" cy="274285"/>
            </a:xfrm>
            <a:custGeom>
              <a:avLst/>
              <a:gdLst/>
              <a:ahLst/>
              <a:cxnLst/>
              <a:rect l="l" t="t" r="r" b="b"/>
              <a:pathLst>
                <a:path w="835051" h="274285">
                  <a:moveTo>
                    <a:pt x="65341" y="0"/>
                  </a:moveTo>
                  <a:lnTo>
                    <a:pt x="769710" y="0"/>
                  </a:lnTo>
                  <a:cubicBezTo>
                    <a:pt x="787039" y="0"/>
                    <a:pt x="803659" y="6884"/>
                    <a:pt x="815913" y="19138"/>
                  </a:cubicBezTo>
                  <a:cubicBezTo>
                    <a:pt x="828167" y="31392"/>
                    <a:pt x="835051" y="48012"/>
                    <a:pt x="835051" y="65341"/>
                  </a:cubicBezTo>
                  <a:lnTo>
                    <a:pt x="835051" y="208944"/>
                  </a:lnTo>
                  <a:cubicBezTo>
                    <a:pt x="835051" y="245031"/>
                    <a:pt x="805797" y="274285"/>
                    <a:pt x="769710" y="274285"/>
                  </a:cubicBezTo>
                  <a:lnTo>
                    <a:pt x="65341" y="274285"/>
                  </a:lnTo>
                  <a:cubicBezTo>
                    <a:pt x="29254" y="274285"/>
                    <a:pt x="0" y="245031"/>
                    <a:pt x="0" y="208944"/>
                  </a:cubicBezTo>
                  <a:lnTo>
                    <a:pt x="0" y="65341"/>
                  </a:lnTo>
                  <a:cubicBezTo>
                    <a:pt x="0" y="29254"/>
                    <a:pt x="29254" y="0"/>
                    <a:pt x="65341" y="0"/>
                  </a:cubicBezTo>
                  <a:close/>
                </a:path>
              </a:pathLst>
            </a:custGeom>
            <a:solidFill>
              <a:srgbClr val="0A354F">
                <a:alpha val="44706"/>
              </a:srgbClr>
            </a:solidFill>
            <a:ln w="38100" cap="rnd">
              <a:gradFill>
                <a:gsLst>
                  <a:gs pos="0">
                    <a:srgbClr val="009EC3">
                      <a:alpha val="45000"/>
                    </a:srgbClr>
                  </a:gs>
                  <a:gs pos="100000">
                    <a:srgbClr val="00FBB2">
                      <a:alpha val="45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35051" cy="33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11751" y="2657411"/>
            <a:ext cx="5156646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Write a professional email to pitch a new AI-powered CRM product to potential investors.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8469" y="5093414"/>
            <a:ext cx="5107298" cy="56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5"/>
              </a:lnSpc>
            </a:pPr>
            <a:r>
              <a:rPr lang="en-US" sz="3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One-Shot Prompting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06941" y="5673169"/>
            <a:ext cx="7258393" cy="3892275"/>
            <a:chOff x="0" y="0"/>
            <a:chExt cx="1023111" cy="5486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3111" cy="548638"/>
            </a:xfrm>
            <a:custGeom>
              <a:avLst/>
              <a:gdLst/>
              <a:ahLst/>
              <a:cxnLst/>
              <a:rect l="l" t="t" r="r" b="b"/>
              <a:pathLst>
                <a:path w="1023111" h="548638">
                  <a:moveTo>
                    <a:pt x="53331" y="0"/>
                  </a:moveTo>
                  <a:lnTo>
                    <a:pt x="969780" y="0"/>
                  </a:lnTo>
                  <a:cubicBezTo>
                    <a:pt x="983924" y="0"/>
                    <a:pt x="997489" y="5619"/>
                    <a:pt x="1007490" y="15620"/>
                  </a:cubicBezTo>
                  <a:cubicBezTo>
                    <a:pt x="1017492" y="25622"/>
                    <a:pt x="1023111" y="39187"/>
                    <a:pt x="1023111" y="53331"/>
                  </a:cubicBezTo>
                  <a:lnTo>
                    <a:pt x="1023111" y="495307"/>
                  </a:lnTo>
                  <a:cubicBezTo>
                    <a:pt x="1023111" y="509451"/>
                    <a:pt x="1017492" y="523016"/>
                    <a:pt x="1007490" y="533017"/>
                  </a:cubicBezTo>
                  <a:cubicBezTo>
                    <a:pt x="997489" y="543019"/>
                    <a:pt x="983924" y="548638"/>
                    <a:pt x="969780" y="548638"/>
                  </a:cubicBezTo>
                  <a:lnTo>
                    <a:pt x="53331" y="548638"/>
                  </a:lnTo>
                  <a:cubicBezTo>
                    <a:pt x="23877" y="548638"/>
                    <a:pt x="0" y="524761"/>
                    <a:pt x="0" y="495307"/>
                  </a:cubicBezTo>
                  <a:lnTo>
                    <a:pt x="0" y="53331"/>
                  </a:lnTo>
                  <a:cubicBezTo>
                    <a:pt x="0" y="39187"/>
                    <a:pt x="5619" y="25622"/>
                    <a:pt x="15620" y="15620"/>
                  </a:cubicBezTo>
                  <a:cubicBezTo>
                    <a:pt x="25622" y="5619"/>
                    <a:pt x="39187" y="0"/>
                    <a:pt x="53331" y="0"/>
                  </a:cubicBezTo>
                  <a:close/>
                </a:path>
              </a:pathLst>
            </a:custGeom>
            <a:solidFill>
              <a:srgbClr val="0A354F">
                <a:alpha val="44706"/>
              </a:srgbClr>
            </a:solidFill>
            <a:ln w="38100" cap="rnd">
              <a:gradFill>
                <a:gsLst>
                  <a:gs pos="0">
                    <a:srgbClr val="009EC3">
                      <a:alpha val="45000"/>
                    </a:srgbClr>
                  </a:gs>
                  <a:gs pos="100000">
                    <a:srgbClr val="00FBB2">
                      <a:alpha val="45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023111" cy="605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03900" y="5892731"/>
            <a:ext cx="6715801" cy="3701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5"/>
              </a:lnSpc>
            </a:pPr>
            <a:r>
              <a:rPr lang="en-US" sz="21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Subject</a:t>
            </a: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Revolutionizing Health on the Go</a:t>
            </a:r>
          </a:p>
          <a:p>
            <a:pPr algn="l">
              <a:lnSpc>
                <a:spcPts val="4245"/>
              </a:lnSpc>
            </a:pPr>
            <a:r>
              <a:rPr lang="en-US" sz="21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Body</a:t>
            </a: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We’re excited to introduce HealthMate, a mobile app designed to track and improve daily wellness through AI insights.</a:t>
            </a:r>
          </a:p>
          <a:p>
            <a:pPr algn="l">
              <a:lnSpc>
                <a:spcPts val="4245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Now write a professional email to pitch a new AI-powered CRM product to investors</a:t>
            </a:r>
          </a:p>
          <a:p>
            <a:pPr algn="l">
              <a:lnSpc>
                <a:spcPts val="4245"/>
              </a:lnSpc>
            </a:pPr>
            <a:endParaRPr lang="en-US" sz="21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994778" y="1749857"/>
            <a:ext cx="6823885" cy="56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5"/>
              </a:lnSpc>
            </a:pPr>
            <a:r>
              <a:rPr lang="en-US" sz="3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Chain-of-Thought Prompting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777524" y="2310561"/>
            <a:ext cx="7258393" cy="4329430"/>
            <a:chOff x="0" y="0"/>
            <a:chExt cx="1023111" cy="61025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3111" cy="610257"/>
            </a:xfrm>
            <a:custGeom>
              <a:avLst/>
              <a:gdLst/>
              <a:ahLst/>
              <a:cxnLst/>
              <a:rect l="l" t="t" r="r" b="b"/>
              <a:pathLst>
                <a:path w="1023111" h="610257">
                  <a:moveTo>
                    <a:pt x="53331" y="0"/>
                  </a:moveTo>
                  <a:lnTo>
                    <a:pt x="969780" y="0"/>
                  </a:lnTo>
                  <a:cubicBezTo>
                    <a:pt x="983924" y="0"/>
                    <a:pt x="997489" y="5619"/>
                    <a:pt x="1007490" y="15620"/>
                  </a:cubicBezTo>
                  <a:cubicBezTo>
                    <a:pt x="1017492" y="25622"/>
                    <a:pt x="1023111" y="39187"/>
                    <a:pt x="1023111" y="53331"/>
                  </a:cubicBezTo>
                  <a:lnTo>
                    <a:pt x="1023111" y="556926"/>
                  </a:lnTo>
                  <a:cubicBezTo>
                    <a:pt x="1023111" y="586380"/>
                    <a:pt x="999233" y="610257"/>
                    <a:pt x="969780" y="610257"/>
                  </a:cubicBezTo>
                  <a:lnTo>
                    <a:pt x="53331" y="610257"/>
                  </a:lnTo>
                  <a:cubicBezTo>
                    <a:pt x="39187" y="610257"/>
                    <a:pt x="25622" y="604638"/>
                    <a:pt x="15620" y="594637"/>
                  </a:cubicBezTo>
                  <a:cubicBezTo>
                    <a:pt x="5619" y="584635"/>
                    <a:pt x="0" y="571070"/>
                    <a:pt x="0" y="556926"/>
                  </a:cubicBezTo>
                  <a:lnTo>
                    <a:pt x="0" y="53331"/>
                  </a:lnTo>
                  <a:cubicBezTo>
                    <a:pt x="0" y="39187"/>
                    <a:pt x="5619" y="25622"/>
                    <a:pt x="15620" y="15620"/>
                  </a:cubicBezTo>
                  <a:cubicBezTo>
                    <a:pt x="25622" y="5619"/>
                    <a:pt x="39187" y="0"/>
                    <a:pt x="53331" y="0"/>
                  </a:cubicBezTo>
                  <a:close/>
                </a:path>
              </a:pathLst>
            </a:custGeom>
            <a:solidFill>
              <a:srgbClr val="0A354F">
                <a:alpha val="44706"/>
              </a:srgbClr>
            </a:solidFill>
            <a:ln w="38100" cap="rnd">
              <a:gradFill>
                <a:gsLst>
                  <a:gs pos="0">
                    <a:srgbClr val="009EC3">
                      <a:alpha val="45000"/>
                    </a:srgbClr>
                  </a:gs>
                  <a:gs pos="100000">
                    <a:srgbClr val="00FBB2">
                      <a:alpha val="45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023111" cy="667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112387" y="2339136"/>
            <a:ext cx="6715801" cy="434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Break this task into steps:</a:t>
            </a:r>
          </a:p>
          <a:p>
            <a:pPr marL="431801" lvl="1" indent="-215900" algn="l">
              <a:lnSpc>
                <a:spcPts val="3860"/>
              </a:lnSpc>
              <a:buAutoNum type="arabicPeriod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Start with a compelling subject line.</a:t>
            </a:r>
          </a:p>
          <a:p>
            <a:pPr marL="431801" lvl="1" indent="-215900" algn="l">
              <a:lnSpc>
                <a:spcPts val="3860"/>
              </a:lnSpc>
              <a:buAutoNum type="arabicPeriod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Briefly introduce yourself and your startup.</a:t>
            </a:r>
          </a:p>
          <a:p>
            <a:pPr marL="431801" lvl="1" indent="-215900" algn="l">
              <a:lnSpc>
                <a:spcPts val="3860"/>
              </a:lnSpc>
              <a:buAutoNum type="arabicPeriod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Describe the product and its unique features.</a:t>
            </a:r>
          </a:p>
          <a:p>
            <a:pPr marL="431801" lvl="1" indent="-215900" algn="l">
              <a:lnSpc>
                <a:spcPts val="3860"/>
              </a:lnSpc>
              <a:buAutoNum type="arabicPeriod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Explain the market opportunity.</a:t>
            </a:r>
          </a:p>
          <a:p>
            <a:pPr marL="431801" lvl="1" indent="-215900" algn="l">
              <a:lnSpc>
                <a:spcPts val="3860"/>
              </a:lnSpc>
              <a:buAutoNum type="arabicPeriod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 with a call to action.</a:t>
            </a:r>
          </a:p>
          <a:p>
            <a:pPr algn="l">
              <a:lnSpc>
                <a:spcPts val="386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Now write a professional email pitching an AI-powered CRM to investors using this structure.</a:t>
            </a:r>
          </a:p>
          <a:p>
            <a:pPr algn="just">
              <a:lnSpc>
                <a:spcPts val="3860"/>
              </a:lnSpc>
            </a:pPr>
            <a:endParaRPr lang="en-US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091852" y="7068616"/>
            <a:ext cx="5107298" cy="56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5"/>
              </a:lnSpc>
            </a:pPr>
            <a:r>
              <a:rPr lang="en-US" sz="3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Role-Base Prompting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777524" y="7629321"/>
            <a:ext cx="8767658" cy="2078998"/>
            <a:chOff x="0" y="0"/>
            <a:chExt cx="1235850" cy="29304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35850" cy="293046"/>
            </a:xfrm>
            <a:custGeom>
              <a:avLst/>
              <a:gdLst/>
              <a:ahLst/>
              <a:cxnLst/>
              <a:rect l="l" t="t" r="r" b="b"/>
              <a:pathLst>
                <a:path w="1235850" h="293046">
                  <a:moveTo>
                    <a:pt x="44150" y="0"/>
                  </a:moveTo>
                  <a:lnTo>
                    <a:pt x="1191699" y="0"/>
                  </a:lnTo>
                  <a:cubicBezTo>
                    <a:pt x="1203409" y="0"/>
                    <a:pt x="1214639" y="4652"/>
                    <a:pt x="1222918" y="12931"/>
                  </a:cubicBezTo>
                  <a:cubicBezTo>
                    <a:pt x="1231198" y="21211"/>
                    <a:pt x="1235850" y="32441"/>
                    <a:pt x="1235850" y="44150"/>
                  </a:cubicBezTo>
                  <a:lnTo>
                    <a:pt x="1235850" y="248896"/>
                  </a:lnTo>
                  <a:cubicBezTo>
                    <a:pt x="1235850" y="273279"/>
                    <a:pt x="1216083" y="293046"/>
                    <a:pt x="1191699" y="293046"/>
                  </a:cubicBezTo>
                  <a:lnTo>
                    <a:pt x="44150" y="293046"/>
                  </a:lnTo>
                  <a:cubicBezTo>
                    <a:pt x="32441" y="293046"/>
                    <a:pt x="21211" y="288395"/>
                    <a:pt x="12931" y="280115"/>
                  </a:cubicBezTo>
                  <a:cubicBezTo>
                    <a:pt x="4652" y="271835"/>
                    <a:pt x="0" y="260605"/>
                    <a:pt x="0" y="248896"/>
                  </a:cubicBezTo>
                  <a:lnTo>
                    <a:pt x="0" y="44150"/>
                  </a:lnTo>
                  <a:cubicBezTo>
                    <a:pt x="0" y="32441"/>
                    <a:pt x="4652" y="21211"/>
                    <a:pt x="12931" y="12931"/>
                  </a:cubicBezTo>
                  <a:cubicBezTo>
                    <a:pt x="21211" y="4652"/>
                    <a:pt x="32441" y="0"/>
                    <a:pt x="44150" y="0"/>
                  </a:cubicBezTo>
                  <a:close/>
                </a:path>
              </a:pathLst>
            </a:custGeom>
            <a:solidFill>
              <a:srgbClr val="0A354F">
                <a:alpha val="44706"/>
              </a:srgbClr>
            </a:solidFill>
            <a:ln w="38100" cap="rnd">
              <a:gradFill>
                <a:gsLst>
                  <a:gs pos="0">
                    <a:srgbClr val="009EC3">
                      <a:alpha val="45000"/>
                    </a:srgbClr>
                  </a:gs>
                  <a:gs pos="100000">
                    <a:srgbClr val="00FBB2">
                      <a:alpha val="45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235850" cy="350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161309" y="7667421"/>
            <a:ext cx="7985603" cy="185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 as a startup founder preparing for a pitch. Write a professional email to introduce your AI-powered CRM to potential investors, highlighting innovation and market potential.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3714" y="-311049"/>
            <a:ext cx="19190287" cy="1854099"/>
            <a:chOff x="0" y="0"/>
            <a:chExt cx="2704977" cy="2613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4977" cy="261345"/>
            </a:xfrm>
            <a:custGeom>
              <a:avLst/>
              <a:gdLst/>
              <a:ahLst/>
              <a:cxnLst/>
              <a:rect l="l" t="t" r="r" b="b"/>
              <a:pathLst>
                <a:path w="2704977" h="261345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3041" y="2152411"/>
            <a:ext cx="7089842" cy="7105889"/>
            <a:chOff x="0" y="0"/>
            <a:chExt cx="904570" cy="9066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4570" cy="906617"/>
            </a:xfrm>
            <a:custGeom>
              <a:avLst/>
              <a:gdLst/>
              <a:ahLst/>
              <a:cxnLst/>
              <a:rect l="l" t="t" r="r" b="b"/>
              <a:pathLst>
                <a:path w="904570" h="906617">
                  <a:moveTo>
                    <a:pt x="87358" y="0"/>
                  </a:moveTo>
                  <a:lnTo>
                    <a:pt x="817212" y="0"/>
                  </a:lnTo>
                  <a:cubicBezTo>
                    <a:pt x="840380" y="0"/>
                    <a:pt x="862600" y="9204"/>
                    <a:pt x="878983" y="25587"/>
                  </a:cubicBezTo>
                  <a:cubicBezTo>
                    <a:pt x="895366" y="41969"/>
                    <a:pt x="904570" y="64189"/>
                    <a:pt x="904570" y="87358"/>
                  </a:cubicBezTo>
                  <a:lnTo>
                    <a:pt x="904570" y="819259"/>
                  </a:lnTo>
                  <a:cubicBezTo>
                    <a:pt x="904570" y="842428"/>
                    <a:pt x="895366" y="864648"/>
                    <a:pt x="878983" y="881030"/>
                  </a:cubicBezTo>
                  <a:cubicBezTo>
                    <a:pt x="862600" y="897413"/>
                    <a:pt x="840380" y="906617"/>
                    <a:pt x="817212" y="906617"/>
                  </a:cubicBezTo>
                  <a:lnTo>
                    <a:pt x="87358" y="906617"/>
                  </a:lnTo>
                  <a:cubicBezTo>
                    <a:pt x="64189" y="906617"/>
                    <a:pt x="41969" y="897413"/>
                    <a:pt x="25587" y="881030"/>
                  </a:cubicBezTo>
                  <a:cubicBezTo>
                    <a:pt x="9204" y="864648"/>
                    <a:pt x="0" y="842428"/>
                    <a:pt x="0" y="819259"/>
                  </a:cubicBezTo>
                  <a:lnTo>
                    <a:pt x="0" y="87358"/>
                  </a:lnTo>
                  <a:cubicBezTo>
                    <a:pt x="0" y="64189"/>
                    <a:pt x="9204" y="41969"/>
                    <a:pt x="25587" y="25587"/>
                  </a:cubicBezTo>
                  <a:cubicBezTo>
                    <a:pt x="41969" y="9204"/>
                    <a:pt x="64189" y="0"/>
                    <a:pt x="8735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E1330">
                    <a:alpha val="34000"/>
                  </a:srgbClr>
                </a:gs>
                <a:gs pos="100000">
                  <a:srgbClr val="071740">
                    <a:alpha val="34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009EC3">
                      <a:alpha val="34000"/>
                    </a:srgbClr>
                  </a:gs>
                  <a:gs pos="100000">
                    <a:srgbClr val="00FBB2">
                      <a:alpha val="3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04570" cy="963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69755" y="2711187"/>
            <a:ext cx="2751484" cy="275148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4716" y="0"/>
                  </a:moveTo>
                  <a:lnTo>
                    <a:pt x="748084" y="0"/>
                  </a:lnTo>
                  <a:cubicBezTo>
                    <a:pt x="783826" y="0"/>
                    <a:pt x="812800" y="28974"/>
                    <a:pt x="812800" y="64716"/>
                  </a:cubicBezTo>
                  <a:lnTo>
                    <a:pt x="812800" y="748084"/>
                  </a:lnTo>
                  <a:cubicBezTo>
                    <a:pt x="812800" y="783826"/>
                    <a:pt x="783826" y="812800"/>
                    <a:pt x="748084" y="812800"/>
                  </a:cubicBezTo>
                  <a:lnTo>
                    <a:pt x="64716" y="812800"/>
                  </a:lnTo>
                  <a:cubicBezTo>
                    <a:pt x="28974" y="812800"/>
                    <a:pt x="0" y="783826"/>
                    <a:pt x="0" y="748084"/>
                  </a:cubicBezTo>
                  <a:lnTo>
                    <a:pt x="0" y="64716"/>
                  </a:lnTo>
                  <a:cubicBezTo>
                    <a:pt x="0" y="28974"/>
                    <a:pt x="28974" y="0"/>
                    <a:pt x="64716" y="0"/>
                  </a:cubicBezTo>
                  <a:close/>
                </a:path>
              </a:pathLst>
            </a:custGeom>
            <a:blipFill>
              <a:blip r:embed="rId2"/>
              <a:stretch>
                <a:fillRect l="-38888" r="-3888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5014686" y="2711187"/>
            <a:ext cx="2751484" cy="275148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4716" y="0"/>
                  </a:moveTo>
                  <a:lnTo>
                    <a:pt x="748084" y="0"/>
                  </a:lnTo>
                  <a:cubicBezTo>
                    <a:pt x="783826" y="0"/>
                    <a:pt x="812800" y="28974"/>
                    <a:pt x="812800" y="64716"/>
                  </a:cubicBezTo>
                  <a:lnTo>
                    <a:pt x="812800" y="748084"/>
                  </a:lnTo>
                  <a:cubicBezTo>
                    <a:pt x="812800" y="783826"/>
                    <a:pt x="783826" y="812800"/>
                    <a:pt x="748084" y="812800"/>
                  </a:cubicBezTo>
                  <a:lnTo>
                    <a:pt x="64716" y="812800"/>
                  </a:lnTo>
                  <a:cubicBezTo>
                    <a:pt x="28974" y="812800"/>
                    <a:pt x="0" y="783826"/>
                    <a:pt x="0" y="748084"/>
                  </a:cubicBezTo>
                  <a:lnTo>
                    <a:pt x="0" y="64716"/>
                  </a:lnTo>
                  <a:cubicBezTo>
                    <a:pt x="0" y="28974"/>
                    <a:pt x="28974" y="0"/>
                    <a:pt x="64716" y="0"/>
                  </a:cubicBezTo>
                  <a:close/>
                </a:path>
              </a:pathLst>
            </a:custGeom>
            <a:blipFill>
              <a:blip r:embed="rId3"/>
              <a:stretch>
                <a:fillRect l="-16666" r="-16666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669755" y="5926024"/>
            <a:ext cx="6096414" cy="2751484"/>
            <a:chOff x="0" y="0"/>
            <a:chExt cx="1800907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00907" cy="812800"/>
            </a:xfrm>
            <a:custGeom>
              <a:avLst/>
              <a:gdLst/>
              <a:ahLst/>
              <a:cxnLst/>
              <a:rect l="l" t="t" r="r" b="b"/>
              <a:pathLst>
                <a:path w="1800907" h="812800">
                  <a:moveTo>
                    <a:pt x="29208" y="0"/>
                  </a:moveTo>
                  <a:lnTo>
                    <a:pt x="1771699" y="0"/>
                  </a:lnTo>
                  <a:cubicBezTo>
                    <a:pt x="1787830" y="0"/>
                    <a:pt x="1800907" y="13077"/>
                    <a:pt x="1800907" y="29208"/>
                  </a:cubicBezTo>
                  <a:lnTo>
                    <a:pt x="1800907" y="783592"/>
                  </a:lnTo>
                  <a:cubicBezTo>
                    <a:pt x="1800907" y="799723"/>
                    <a:pt x="1787830" y="812800"/>
                    <a:pt x="1771699" y="812800"/>
                  </a:cubicBezTo>
                  <a:lnTo>
                    <a:pt x="29208" y="812800"/>
                  </a:lnTo>
                  <a:cubicBezTo>
                    <a:pt x="13077" y="812800"/>
                    <a:pt x="0" y="799723"/>
                    <a:pt x="0" y="783592"/>
                  </a:cubicBezTo>
                  <a:lnTo>
                    <a:pt x="0" y="29208"/>
                  </a:lnTo>
                  <a:cubicBezTo>
                    <a:pt x="0" y="13077"/>
                    <a:pt x="13077" y="0"/>
                    <a:pt x="29208" y="0"/>
                  </a:cubicBezTo>
                  <a:close/>
                </a:path>
              </a:pathLst>
            </a:custGeom>
            <a:blipFill>
              <a:blip r:embed="rId4"/>
              <a:stretch>
                <a:fillRect t="-23948" b="-23948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8997604" y="2114630"/>
            <a:ext cx="7440513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0"/>
              </a:lnSpc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 Clear &amp; Specific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20175" y="2562210"/>
            <a:ext cx="6936664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more clearly you define what you want, the better the AI can understand and respond to your request. Avoid vague instructions.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5976804" y="8584939"/>
            <a:ext cx="3835754" cy="383575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414067" y="2272396"/>
            <a:ext cx="648781" cy="64878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928607" y="654100"/>
            <a:ext cx="10134157" cy="5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48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Tips for a Better Prompt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20175" y="4130660"/>
            <a:ext cx="7440513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0"/>
              </a:lnSpc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Mention the Format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020175" y="4574525"/>
            <a:ext cx="6936664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Telling the AI how you want the output helps shape the response exactly the way you need it, making it easier to use or present.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020175" y="6142975"/>
            <a:ext cx="7440513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0"/>
              </a:lnSpc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 Plain Language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020175" y="6586840"/>
            <a:ext cx="6936664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Keep the prompt simple and straightforward so the AI doesn’t misinterpret it.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020175" y="7726664"/>
            <a:ext cx="7440513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0"/>
              </a:lnSpc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Ask in Steps if Needed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20175" y="8122904"/>
            <a:ext cx="6936664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your task is complex, break it into smaller parts. This helps the AI focus on one thing at a time and gives you better results.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2864256" y="9297987"/>
            <a:ext cx="648781" cy="64878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28000"/>
                    </a:srgbClr>
                  </a:gs>
                  <a:gs pos="100000">
                    <a:srgbClr val="00FBB2">
                      <a:alpha val="28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3714" y="-311049"/>
            <a:ext cx="19190287" cy="1854099"/>
            <a:chOff x="0" y="0"/>
            <a:chExt cx="2704977" cy="2613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4977" cy="261345"/>
            </a:xfrm>
            <a:custGeom>
              <a:avLst/>
              <a:gdLst/>
              <a:ahLst/>
              <a:cxnLst/>
              <a:rect l="l" t="t" r="r" b="b"/>
              <a:pathLst>
                <a:path w="2704977" h="261345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60381" y="1852079"/>
            <a:ext cx="7440513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Task 1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6466" y="2533814"/>
            <a:ext cx="7244060" cy="1050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your own words, explain what a prompt is and why it's important when working with AI?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190776" y="7416330"/>
            <a:ext cx="3902867" cy="390286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EC3">
                    <a:alpha val="10000"/>
                  </a:srgbClr>
                </a:gs>
                <a:gs pos="100000">
                  <a:srgbClr val="00FBB2">
                    <a:alpha val="1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28607" y="654100"/>
            <a:ext cx="10134157" cy="5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48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Let’s Practice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9099" y="4167187"/>
            <a:ext cx="2660028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Task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3865" y="4859337"/>
            <a:ext cx="7773544" cy="158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List of 5 healthy habits</a:t>
            </a:r>
          </a:p>
          <a:p>
            <a:pPr marL="539748" lvl="1" indent="-269874" algn="l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short joke about school</a:t>
            </a:r>
          </a:p>
          <a:p>
            <a:pPr marL="539748" lvl="1" indent="-269874" algn="l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motivational quote for Aptech students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381" y="7024688"/>
            <a:ext cx="2402850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Task 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6466" y="7706423"/>
            <a:ext cx="7244060" cy="211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Write three different prompts to ask the AI the same question: What are the benefits of learning Prompt Engineering?</a:t>
            </a:r>
          </a:p>
          <a:p>
            <a:pPr algn="l">
              <a:lnSpc>
                <a:spcPts val="4249"/>
              </a:lnSpc>
            </a:pPr>
            <a:endParaRPr lang="en-US" sz="24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795965" y="1852079"/>
            <a:ext cx="2660028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Task 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57625" y="3605212"/>
            <a:ext cx="7773544" cy="265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prompt you used</a:t>
            </a:r>
          </a:p>
          <a:p>
            <a:pPr marL="539748" lvl="1" indent="-269874" algn="l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response you received</a:t>
            </a:r>
          </a:p>
          <a:p>
            <a:pPr marL="539748" lvl="1" indent="-269874" algn="l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What you liked/disliked about the response</a:t>
            </a:r>
          </a:p>
          <a:p>
            <a:pPr marL="539748" lvl="1" indent="-269874" algn="l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 you would improve your prompt to get a better answer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65217" y="2540342"/>
            <a:ext cx="7244060" cy="1050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Choose any one of your prompts, enter it into ChatGPT (or any AI tool), and write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95965" y="6618287"/>
            <a:ext cx="2660028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5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Task 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98150" y="7262812"/>
            <a:ext cx="7533019" cy="211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Now, all the topics we have learned in Class, you all should prepare assignments on these topics yourselves for practice.</a:t>
            </a:r>
          </a:p>
          <a:p>
            <a:pPr algn="l">
              <a:lnSpc>
                <a:spcPts val="4249"/>
              </a:lnSpc>
            </a:pPr>
            <a:endParaRPr lang="en-US" sz="24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3714" y="-311049"/>
            <a:ext cx="19190287" cy="1854099"/>
            <a:chOff x="0" y="0"/>
            <a:chExt cx="2704977" cy="2613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4977" cy="261345"/>
            </a:xfrm>
            <a:custGeom>
              <a:avLst/>
              <a:gdLst/>
              <a:ahLst/>
              <a:cxnLst/>
              <a:rect l="l" t="t" r="r" b="b"/>
              <a:pathLst>
                <a:path w="2704977" h="261345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353932"/>
            <a:ext cx="4553440" cy="6685813"/>
            <a:chOff x="0" y="0"/>
            <a:chExt cx="8744484" cy="128395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44483" cy="12839519"/>
            </a:xfrm>
            <a:custGeom>
              <a:avLst/>
              <a:gdLst/>
              <a:ahLst/>
              <a:cxnLst/>
              <a:rect l="l" t="t" r="r" b="b"/>
              <a:pathLst>
                <a:path w="8744483" h="12839519">
                  <a:moveTo>
                    <a:pt x="0" y="12188984"/>
                  </a:moveTo>
                  <a:lnTo>
                    <a:pt x="0" y="650536"/>
                  </a:lnTo>
                  <a:cubicBezTo>
                    <a:pt x="0" y="291029"/>
                    <a:pt x="297312" y="0"/>
                    <a:pt x="664581" y="0"/>
                  </a:cubicBezTo>
                  <a:lnTo>
                    <a:pt x="8079903" y="0"/>
                  </a:lnTo>
                  <a:cubicBezTo>
                    <a:pt x="8447171" y="0"/>
                    <a:pt x="8744483" y="292741"/>
                    <a:pt x="8744483" y="650536"/>
                  </a:cubicBezTo>
                  <a:lnTo>
                    <a:pt x="8744483" y="12188984"/>
                  </a:lnTo>
                  <a:cubicBezTo>
                    <a:pt x="8744483" y="12548490"/>
                    <a:pt x="8447171" y="12839519"/>
                    <a:pt x="8079903" y="12839519"/>
                  </a:cubicBezTo>
                  <a:lnTo>
                    <a:pt x="664581" y="12839519"/>
                  </a:lnTo>
                  <a:cubicBezTo>
                    <a:pt x="299061" y="12839519"/>
                    <a:pt x="0" y="12548490"/>
                    <a:pt x="0" y="12188984"/>
                  </a:cubicBezTo>
                  <a:close/>
                </a:path>
              </a:pathLst>
            </a:custGeom>
            <a:blipFill>
              <a:blip r:embed="rId2"/>
              <a:stretch>
                <a:fillRect l="-4346" t="-4525" r="-9596" b="-12090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928607" y="654100"/>
            <a:ext cx="10134157" cy="5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48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Generative AI Examples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677093" y="2353932"/>
            <a:ext cx="4334299" cy="6685813"/>
            <a:chOff x="0" y="0"/>
            <a:chExt cx="8323642" cy="128395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23642" cy="12839519"/>
            </a:xfrm>
            <a:custGeom>
              <a:avLst/>
              <a:gdLst/>
              <a:ahLst/>
              <a:cxnLst/>
              <a:rect l="l" t="t" r="r" b="b"/>
              <a:pathLst>
                <a:path w="8323642" h="12839519">
                  <a:moveTo>
                    <a:pt x="0" y="12188984"/>
                  </a:moveTo>
                  <a:lnTo>
                    <a:pt x="0" y="650536"/>
                  </a:lnTo>
                  <a:cubicBezTo>
                    <a:pt x="0" y="291029"/>
                    <a:pt x="283004" y="0"/>
                    <a:pt x="632597" y="0"/>
                  </a:cubicBezTo>
                  <a:lnTo>
                    <a:pt x="7691045" y="0"/>
                  </a:lnTo>
                  <a:cubicBezTo>
                    <a:pt x="8040638" y="0"/>
                    <a:pt x="8323642" y="292741"/>
                    <a:pt x="8323642" y="650536"/>
                  </a:cubicBezTo>
                  <a:lnTo>
                    <a:pt x="8323642" y="12188984"/>
                  </a:lnTo>
                  <a:cubicBezTo>
                    <a:pt x="8323642" y="12548490"/>
                    <a:pt x="8040638" y="12839519"/>
                    <a:pt x="7691045" y="12839519"/>
                  </a:cubicBezTo>
                  <a:lnTo>
                    <a:pt x="632597" y="12839519"/>
                  </a:lnTo>
                  <a:cubicBezTo>
                    <a:pt x="284669" y="12839519"/>
                    <a:pt x="0" y="12548490"/>
                    <a:pt x="0" y="12188984"/>
                  </a:cubicBezTo>
                  <a:close/>
                </a:path>
              </a:pathLst>
            </a:custGeom>
            <a:blipFill>
              <a:blip r:embed="rId3"/>
              <a:stretch>
                <a:fillRect l="-27126" r="-27126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106767" y="2353932"/>
            <a:ext cx="4334299" cy="6685813"/>
            <a:chOff x="0" y="0"/>
            <a:chExt cx="8323642" cy="128395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323642" cy="12839519"/>
            </a:xfrm>
            <a:custGeom>
              <a:avLst/>
              <a:gdLst/>
              <a:ahLst/>
              <a:cxnLst/>
              <a:rect l="l" t="t" r="r" b="b"/>
              <a:pathLst>
                <a:path w="8323642" h="12839519">
                  <a:moveTo>
                    <a:pt x="0" y="12188984"/>
                  </a:moveTo>
                  <a:lnTo>
                    <a:pt x="0" y="650536"/>
                  </a:lnTo>
                  <a:cubicBezTo>
                    <a:pt x="0" y="291029"/>
                    <a:pt x="283004" y="0"/>
                    <a:pt x="632597" y="0"/>
                  </a:cubicBezTo>
                  <a:lnTo>
                    <a:pt x="7691045" y="0"/>
                  </a:lnTo>
                  <a:cubicBezTo>
                    <a:pt x="8040638" y="0"/>
                    <a:pt x="8323642" y="292741"/>
                    <a:pt x="8323642" y="650536"/>
                  </a:cubicBezTo>
                  <a:lnTo>
                    <a:pt x="8323642" y="12188984"/>
                  </a:lnTo>
                  <a:cubicBezTo>
                    <a:pt x="8323642" y="12548490"/>
                    <a:pt x="8040638" y="12839519"/>
                    <a:pt x="7691045" y="12839519"/>
                  </a:cubicBezTo>
                  <a:lnTo>
                    <a:pt x="632597" y="12839519"/>
                  </a:lnTo>
                  <a:cubicBezTo>
                    <a:pt x="284669" y="12839519"/>
                    <a:pt x="0" y="12548490"/>
                    <a:pt x="0" y="12188984"/>
                  </a:cubicBezTo>
                  <a:close/>
                </a:path>
              </a:pathLst>
            </a:custGeom>
            <a:blipFill>
              <a:blip r:embed="rId4"/>
              <a:stretch>
                <a:fillRect l="-1324" r="-1324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791</Words>
  <Application>Microsoft Office PowerPoint</Application>
  <PresentationFormat>Custom</PresentationFormat>
  <Paragraphs>94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League Spartan</vt:lpstr>
      <vt:lpstr>Poppins Bold</vt:lpstr>
      <vt:lpstr>Bebas Neue</vt:lpstr>
      <vt:lpstr>Arial</vt:lpstr>
      <vt:lpstr>Poppins</vt:lpstr>
      <vt:lpstr>Telegraf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Gradient Artificial Intelligence Presentation</dc:title>
  <cp:lastModifiedBy>Noman Traders</cp:lastModifiedBy>
  <cp:revision>2</cp:revision>
  <dcterms:created xsi:type="dcterms:W3CDTF">2006-08-16T00:00:00Z</dcterms:created>
  <dcterms:modified xsi:type="dcterms:W3CDTF">2025-04-26T13:12:10Z</dcterms:modified>
  <dc:identifier>DAGkxUNIcF8</dc:identifier>
</cp:coreProperties>
</file>